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51" r:id="rId2"/>
    <p:sldMasterId id="2147483673" r:id="rId3"/>
  </p:sldMasterIdLst>
  <p:notesMasterIdLst>
    <p:notesMasterId r:id="rId113"/>
  </p:notesMasterIdLst>
  <p:sldIdLst>
    <p:sldId id="323" r:id="rId4"/>
    <p:sldId id="301" r:id="rId5"/>
    <p:sldId id="308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2" r:id="rId22"/>
    <p:sldId id="381" r:id="rId23"/>
    <p:sldId id="383" r:id="rId24"/>
    <p:sldId id="384" r:id="rId25"/>
    <p:sldId id="385" r:id="rId26"/>
    <p:sldId id="386" r:id="rId27"/>
    <p:sldId id="388" r:id="rId28"/>
    <p:sldId id="389" r:id="rId29"/>
    <p:sldId id="390" r:id="rId30"/>
    <p:sldId id="387" r:id="rId31"/>
    <p:sldId id="391" r:id="rId32"/>
    <p:sldId id="392" r:id="rId33"/>
    <p:sldId id="393" r:id="rId34"/>
    <p:sldId id="394" r:id="rId35"/>
    <p:sldId id="395" r:id="rId36"/>
    <p:sldId id="397" r:id="rId37"/>
    <p:sldId id="396" r:id="rId38"/>
    <p:sldId id="398" r:id="rId39"/>
    <p:sldId id="399" r:id="rId40"/>
    <p:sldId id="400" r:id="rId41"/>
    <p:sldId id="401" r:id="rId42"/>
    <p:sldId id="402" r:id="rId43"/>
    <p:sldId id="403" r:id="rId44"/>
    <p:sldId id="405" r:id="rId45"/>
    <p:sldId id="404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19" r:id="rId60"/>
    <p:sldId id="420" r:id="rId61"/>
    <p:sldId id="421" r:id="rId62"/>
    <p:sldId id="422" r:id="rId63"/>
    <p:sldId id="423" r:id="rId64"/>
    <p:sldId id="424" r:id="rId65"/>
    <p:sldId id="425" r:id="rId66"/>
    <p:sldId id="426" r:id="rId67"/>
    <p:sldId id="427" r:id="rId68"/>
    <p:sldId id="428" r:id="rId69"/>
    <p:sldId id="429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438" r:id="rId79"/>
    <p:sldId id="439" r:id="rId80"/>
    <p:sldId id="440" r:id="rId81"/>
    <p:sldId id="441" r:id="rId82"/>
    <p:sldId id="442" r:id="rId83"/>
    <p:sldId id="444" r:id="rId84"/>
    <p:sldId id="443" r:id="rId85"/>
    <p:sldId id="445" r:id="rId86"/>
    <p:sldId id="446" r:id="rId87"/>
    <p:sldId id="447" r:id="rId88"/>
    <p:sldId id="448" r:id="rId89"/>
    <p:sldId id="449" r:id="rId90"/>
    <p:sldId id="450" r:id="rId91"/>
    <p:sldId id="451" r:id="rId92"/>
    <p:sldId id="452" r:id="rId93"/>
    <p:sldId id="453" r:id="rId94"/>
    <p:sldId id="454" r:id="rId95"/>
    <p:sldId id="456" r:id="rId96"/>
    <p:sldId id="455" r:id="rId97"/>
    <p:sldId id="457" r:id="rId98"/>
    <p:sldId id="459" r:id="rId99"/>
    <p:sldId id="458" r:id="rId100"/>
    <p:sldId id="460" r:id="rId101"/>
    <p:sldId id="461" r:id="rId102"/>
    <p:sldId id="462" r:id="rId103"/>
    <p:sldId id="463" r:id="rId104"/>
    <p:sldId id="464" r:id="rId105"/>
    <p:sldId id="465" r:id="rId106"/>
    <p:sldId id="466" r:id="rId107"/>
    <p:sldId id="467" r:id="rId108"/>
    <p:sldId id="468" r:id="rId109"/>
    <p:sldId id="469" r:id="rId110"/>
    <p:sldId id="470" r:id="rId111"/>
    <p:sldId id="471" r:id="rId11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3300"/>
    <a:srgbClr val="336699"/>
    <a:srgbClr val="FF3399"/>
    <a:srgbClr val="CC9900"/>
    <a:srgbClr val="9900CC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9" autoAdjust="0"/>
    <p:restoredTop sz="99084" autoAdjust="0"/>
  </p:normalViewPr>
  <p:slideViewPr>
    <p:cSldViewPr snapToGrid="0">
      <p:cViewPr varScale="1">
        <p:scale>
          <a:sx n="80" d="100"/>
          <a:sy n="80" d="100"/>
        </p:scale>
        <p:origin x="7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tableStyles" Target="tableStyle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1116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charset="-120"/>
              </a:defRPr>
            </a:lvl1pPr>
          </a:lstStyle>
          <a:p>
            <a:fld id="{C546CCEA-6923-448B-9859-CF82150658B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23856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ea typeface="新細明體" charset="-120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ea typeface="新細明體" charset="-120"/>
              </a:endParaRPr>
            </a:p>
          </p:txBody>
        </p:sp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12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  <p:sp>
            <p:nvSpPr>
              <p:cNvPr id="512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  <p:sp>
            <p:nvSpPr>
              <p:cNvPr id="512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  <p:sp>
            <p:nvSpPr>
              <p:cNvPr id="512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  <p:sp>
            <p:nvSpPr>
              <p:cNvPr id="513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  <p:sp>
            <p:nvSpPr>
              <p:cNvPr id="513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  <p:sp>
            <p:nvSpPr>
              <p:cNvPr id="513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  <p:sp>
            <p:nvSpPr>
              <p:cNvPr id="513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  <p:sp>
            <p:nvSpPr>
              <p:cNvPr id="513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  <p:sp>
            <p:nvSpPr>
              <p:cNvPr id="513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ea typeface="新細明體" charset="-120"/>
                </a:endParaRPr>
              </a:p>
            </p:txBody>
          </p:sp>
        </p:grpSp>
      </p:grpSp>
      <p:sp>
        <p:nvSpPr>
          <p:cNvPr id="513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+mn-lt"/>
                <a:ea typeface="+mn-ea"/>
              </a:defRPr>
            </a:lvl1pPr>
          </a:lstStyle>
          <a:p>
            <a:endParaRPr lang="en-US" altLang="zh-TW"/>
          </a:p>
        </p:txBody>
      </p:sp>
      <p:sp>
        <p:nvSpPr>
          <p:cNvPr id="5137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+mn-lt"/>
                <a:ea typeface="+mn-ea"/>
              </a:defRPr>
            </a:lvl1pPr>
          </a:lstStyle>
          <a:p>
            <a:endParaRPr lang="en-US" altLang="zh-TW"/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 lIns="91440" tIns="45720" rIns="91440" bIns="45720" anchor="b" anchorCtr="0"/>
          <a:lstStyle>
            <a:lvl1pPr algn="r">
              <a:defRPr b="0">
                <a:latin typeface="Arial Black" pitchFamily="34" charset="0"/>
              </a:defRPr>
            </a:lvl1pPr>
          </a:lstStyle>
          <a:p>
            <a:fld id="{914C68C0-B17A-41A8-BB7B-FC50893AA894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Symbol" pitchFamily="18" charset="2"/>
              <a:buNone/>
              <a:defRPr sz="34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D5500D-BEC8-4F2A-9CE5-1251904AF6E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226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6563" y="457200"/>
            <a:ext cx="2178050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50825" y="457200"/>
            <a:ext cx="6383338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E24985-6FA8-4838-A1E3-899D796F366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8560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9EEE5B-A7F2-463A-8266-ECDC64D590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3372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58C3EE-30C1-4E23-B6F1-0E882C7CFE5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8485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F193A9-8596-480C-9CB2-890B82CE439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5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50825" y="415925"/>
            <a:ext cx="4279900" cy="6132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3125" y="415925"/>
            <a:ext cx="4281488" cy="6132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9E9071-BFBC-4136-A8EC-F49EFB50493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1496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99ECAC8-D279-4480-BCEC-73ED829F0FB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8786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A83579-643E-4F1C-A9E8-C5DE84EFFA0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8849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2B15BB-404F-444F-A901-F1EBCB678AB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6395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9B7DBD-6852-4755-BA39-686D0EAA427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646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2E685A-036F-4652-B5F1-81B0C0506FF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8833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9CECAF-F7B8-4A59-8FD6-E0295459A39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1432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717A02-7BC5-42DE-9E3F-FEB1F146D46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0977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6563" y="274638"/>
            <a:ext cx="2178050" cy="6273800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50825" y="274638"/>
            <a:ext cx="6383338" cy="6273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6EEBEB-87E8-4687-B5CC-19CD668EF0F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690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12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  <p:sp>
            <p:nvSpPr>
              <p:cNvPr id="512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  <p:sp>
            <p:nvSpPr>
              <p:cNvPr id="512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  <p:sp>
            <p:nvSpPr>
              <p:cNvPr id="512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  <p:sp>
            <p:nvSpPr>
              <p:cNvPr id="513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  <p:sp>
            <p:nvSpPr>
              <p:cNvPr id="513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  <p:sp>
            <p:nvSpPr>
              <p:cNvPr id="513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  <p:sp>
            <p:nvSpPr>
              <p:cNvPr id="513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  <p:sp>
            <p:nvSpPr>
              <p:cNvPr id="513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  <p:sp>
            <p:nvSpPr>
              <p:cNvPr id="513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kumimoji="0" lang="zh-TW" altLang="zh-TW" sz="2400">
                  <a:solidFill>
                    <a:srgbClr val="000000"/>
                  </a:solidFill>
                  <a:ea typeface="新細明體" charset="-120"/>
                </a:endParaRPr>
              </a:p>
            </p:txBody>
          </p:sp>
        </p:grpSp>
      </p:grpSp>
      <p:sp>
        <p:nvSpPr>
          <p:cNvPr id="513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+mn-lt"/>
                <a:ea typeface="+mn-ea"/>
              </a:defRPr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7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+mn-lt"/>
                <a:ea typeface="+mn-ea"/>
              </a:defRPr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 lIns="91440" tIns="45720" rIns="91440" bIns="45720" anchor="b" anchorCtr="0"/>
          <a:lstStyle>
            <a:lvl1pPr algn="r">
              <a:defRPr b="0">
                <a:latin typeface="Arial Black" pitchFamily="34" charset="0"/>
              </a:defRPr>
            </a:lvl1pPr>
          </a:lstStyle>
          <a:p>
            <a:fld id="{914C68C0-B17A-41A8-BB7B-FC50893AA89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Symbol" pitchFamily="18" charset="2"/>
              <a:buNone/>
              <a:defRPr sz="34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497405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2E685A-036F-4652-B5F1-81B0C0506FF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18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683ED7-7A40-4849-B78E-D4EB64E6AA8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81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50825" y="1476375"/>
            <a:ext cx="4279900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3125" y="1476375"/>
            <a:ext cx="4281488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4DDC852-3972-4422-9106-4158F86BDB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89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873231-35A9-4217-98D2-E5A416D3FE62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715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05C857-3A93-409E-B3AE-E0FA8F633212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6834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105C6C-3144-4349-BC15-2F6A6AB9E73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683ED7-7A40-4849-B78E-D4EB64E6AA8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54156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F98035-21EB-464E-BE59-8E45A89661F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8504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8373E3-EB54-46F5-9077-C87750FBC5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1433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D5500D-BEC8-4F2A-9CE5-1251904AF6E0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588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6563" y="457200"/>
            <a:ext cx="2178050" cy="60912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50825" y="457200"/>
            <a:ext cx="6383338" cy="60912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E24985-6FA8-4838-A1E3-899D796F366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50825" y="1476375"/>
            <a:ext cx="4279900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3125" y="1476375"/>
            <a:ext cx="4281488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4DDC852-3972-4422-9106-4158F86BDB3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9931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873231-35A9-4217-98D2-E5A416D3FE6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05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05C857-3A93-409E-B3AE-E0FA8F63321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268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105C6C-3144-4349-BC15-2F6A6AB9E73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99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F98035-21EB-464E-BE59-8E45A89661F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253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8373E3-EB54-46F5-9077-C87750FBC53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048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4713" y="6599238"/>
            <a:ext cx="63658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defRPr kumimoji="0" sz="1200" b="1">
                <a:latin typeface="Courier New" pitchFamily="49" charset="0"/>
                <a:ea typeface="+mn-ea"/>
              </a:defRPr>
            </a:lvl1pPr>
          </a:lstStyle>
          <a:p>
            <a:fld id="{43F135BC-FB9A-4762-970A-08EE2E1FC9EB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410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ea typeface="新細明體" charset="-120"/>
              </a:endParaRPr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ea typeface="新細明體" charset="-120"/>
              </a:endParaRPr>
            </a:p>
          </p:txBody>
        </p:sp>
        <p:sp>
          <p:nvSpPr>
            <p:cNvPr id="4102" name="Rectangle 6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hlink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hlink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accent2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hlink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ea typeface="新細明體" charset="-120"/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accent2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accent2"/>
                </a:solidFill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4109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76375"/>
            <a:ext cx="8713788" cy="507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>
            <a:off x="250825" y="1404938"/>
            <a:ext cx="8575675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Symbol" pitchFamily="18" charset="2"/>
        <a:buChar char="§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ebdings" pitchFamily="18" charset="2"/>
        <a:buChar char="ñ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«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ebdings" pitchFamily="18" charset="2"/>
        <a:buChar char="¯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4713" y="6599238"/>
            <a:ext cx="63658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defRPr kumimoji="0" sz="1200" b="1">
                <a:latin typeface="Courier New" pitchFamily="49" charset="0"/>
                <a:ea typeface="+mn-ea"/>
              </a:defRPr>
            </a:lvl1pPr>
          </a:lstStyle>
          <a:p>
            <a:fld id="{489879C7-F9C0-4907-8CDC-7EBCEA67D796}" type="slidenum">
              <a:rPr lang="en-US" altLang="zh-TW"/>
              <a:pPr/>
              <a:t>‹#›</a:t>
            </a:fld>
            <a:endParaRPr lang="en-US" altLang="zh-TW"/>
          </a:p>
        </p:txBody>
      </p:sp>
      <p:grpSp>
        <p:nvGrpSpPr>
          <p:cNvPr id="107523" name="Group 3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752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ea typeface="新細明體" charset="-120"/>
              </a:endParaRPr>
            </a:p>
          </p:txBody>
        </p:sp>
        <p:sp>
          <p:nvSpPr>
            <p:cNvPr id="107525" name="Rectangle 5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ea typeface="新細明體" charset="-120"/>
              </a:endParaRPr>
            </a:p>
          </p:txBody>
        </p:sp>
        <p:sp>
          <p:nvSpPr>
            <p:cNvPr id="107526" name="Rectangle 6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hlink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7527" name="Rectangle 7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hlink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7528" name="Rectangle 8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accent2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7529" name="Rectangle 9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hlink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7530" name="Rectangle 10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ea typeface="新細明體" charset="-120"/>
              </a:endParaRPr>
            </a:p>
          </p:txBody>
        </p:sp>
        <p:sp>
          <p:nvSpPr>
            <p:cNvPr id="107531" name="Rectangle 11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accent2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07532" name="Rectangle 12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chemeClr val="accent2"/>
                </a:solidFill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07534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415925"/>
            <a:ext cx="8713788" cy="613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Symbol" pitchFamily="18" charset="2"/>
        <a:buChar char="§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ebdings" pitchFamily="18" charset="2"/>
        <a:buChar char="ñ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«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ebdings" pitchFamily="18" charset="2"/>
        <a:buChar char="¯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4713" y="6599238"/>
            <a:ext cx="63658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defRPr kumimoji="0" sz="1200" b="1">
                <a:latin typeface="Courier New" pitchFamily="49" charset="0"/>
                <a:ea typeface="+mn-ea"/>
              </a:defRPr>
            </a:lvl1pPr>
          </a:lstStyle>
          <a:p>
            <a:fld id="{43F135BC-FB9A-4762-970A-08EE2E1FC9EB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410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4102" name="Rectangle 6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rgbClr val="666699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3" name="Rectangle 7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rgbClr val="666699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4" name="Rectangle 8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rgbClr val="9999CC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rgbClr val="666699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2400">
                <a:solidFill>
                  <a:srgbClr val="000000"/>
                </a:solidFill>
                <a:ea typeface="新細明體" charset="-120"/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rgbClr val="9999CC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kumimoji="0" lang="zh-TW" altLang="zh-TW" sz="1800">
                <a:solidFill>
                  <a:srgbClr val="9999CC"/>
                </a:solidFill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4109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76375"/>
            <a:ext cx="8713788" cy="507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>
            <a:off x="250825" y="1404938"/>
            <a:ext cx="8575675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3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Symbol" pitchFamily="18" charset="2"/>
        <a:buChar char="§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ebdings" pitchFamily="18" charset="2"/>
        <a:buChar char="ñ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«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ebdings" pitchFamily="18" charset="2"/>
        <a:buChar char="¯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 2" pitchFamily="18" charset="2"/>
        <a:buChar char="ð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3725" y="2276475"/>
            <a:ext cx="7181850" cy="1392238"/>
          </a:xfrm>
          <a:noFill/>
        </p:spPr>
        <p:txBody>
          <a:bodyPr lIns="0" tIns="0" rIns="0" bIns="0" anchorCtr="1"/>
          <a:lstStyle/>
          <a:p>
            <a:pPr algn="ctr"/>
            <a:r>
              <a:rPr lang="en-US" altLang="zh-TW" sz="4000" b="1" dirty="0" smtClean="0">
                <a:latin typeface="Bookman Old Style" pitchFamily="18" charset="0"/>
              </a:rPr>
              <a:t>The Processor</a:t>
            </a:r>
            <a:endParaRPr lang="en-US" altLang="zh-TW" sz="4000" b="1" dirty="0"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4000" b="1" dirty="0" smtClean="0">
                <a:latin typeface="Bookman Old Style" pitchFamily="18" charset="0"/>
                <a:ea typeface="標楷體" pitchFamily="65" charset="-120"/>
              </a:rPr>
              <a:t>Building a </a:t>
            </a:r>
            <a:r>
              <a:rPr lang="en-US" altLang="zh-TW" sz="4000" b="1" dirty="0" err="1" smtClean="0">
                <a:latin typeface="Bookman Old Style" pitchFamily="18" charset="0"/>
                <a:ea typeface="標楷體" pitchFamily="65" charset="-120"/>
              </a:rPr>
              <a:t>Datapath</a:t>
            </a:r>
            <a:endParaRPr lang="en-US" altLang="zh-TW" sz="40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3320777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The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elements in the MIPS implementation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Elements used to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fetch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 instructions and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increment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 the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Instruction memory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A memory unit to store instruction of a program and supply instructions given an address</a:t>
            </a: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Program counter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A register holds the address of the current instruction</a:t>
            </a: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Adder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To increment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by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4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to the address of the next instruction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An ALU that the control always specifies an add operation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9512" y="6175201"/>
            <a:ext cx="4491038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4.5 Two state elements are needed to store and access instructions, and an adder is needed to compute the next instruction address.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308304" y="5445224"/>
            <a:ext cx="175422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4.6 A portion of the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used for fetching instructions and incrementing the program counter.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02" y="4797152"/>
            <a:ext cx="4365859" cy="13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282" y="4846128"/>
            <a:ext cx="2417030" cy="189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635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100</a:t>
            </a:fld>
            <a:endParaRPr lang="en-US" altLang="zh-TW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360" y="902466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98" y="3456427"/>
            <a:ext cx="63150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554305" y="2314665"/>
            <a:ext cx="587966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4.70 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scheduled code as it would look on a two-issue MIPS pipeline.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374070" y="5708983"/>
            <a:ext cx="62401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4.71 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unrolled and scheduled code of Fig. 4.70 as it would look on a static two-issue MIPS pipeline.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315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101</a:t>
            </a:fld>
            <a:endParaRPr lang="en-US" altLang="zh-TW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82366" y="5914426"/>
            <a:ext cx="557757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4.72 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three primary units of a dynamically scheduled pipeline.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77" y="1228094"/>
            <a:ext cx="63817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6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102</a:t>
            </a:fld>
            <a:endParaRPr lang="en-US" altLang="zh-TW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83894" y="4925351"/>
            <a:ext cx="797621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4.73 Record of Intel Microprocessors in terms of pipeline complexity, number of cores, and power.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020161"/>
            <a:ext cx="82772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5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>
                <a:solidFill>
                  <a:srgbClr val="000000"/>
                </a:solidFill>
              </a:rPr>
              <a:pPr/>
              <a:t>103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3200" b="1" dirty="0" smtClean="0">
                <a:latin typeface="Bookman Old Style" pitchFamily="18" charset="0"/>
                <a:ea typeface="標楷體" pitchFamily="65" charset="-120"/>
              </a:rPr>
              <a:t>Real Stuff: The ARM Cortex-A8 and Intel Core i7 Pipelines</a:t>
            </a:r>
            <a:endParaRPr lang="en-US" altLang="zh-TW" sz="32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856216" y="5994099"/>
            <a:ext cx="561321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4.74 Specification of the ARM Cortex-A8 and the Intel Core i7 920.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86" y="2032554"/>
            <a:ext cx="669607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6719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104</a:t>
            </a:fld>
            <a:endParaRPr lang="en-US" altLang="zh-TW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929610" y="2721975"/>
            <a:ext cx="211524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4.75 The A8 pipeline.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68" y="509643"/>
            <a:ext cx="59817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97" y="3288534"/>
            <a:ext cx="71247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006089" y="6335508"/>
            <a:ext cx="72601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4.76 CPI on ARM Cortex A8 for the </a:t>
            </a:r>
            <a:r>
              <a:rPr lang="en-US" altLang="zh-TW" sz="1400" b="1" dirty="0" err="1" smtClean="0">
                <a:latin typeface="Times New Roman" pitchFamily="18" charset="0"/>
                <a:ea typeface="標楷體" pitchFamily="65" charset="-120"/>
              </a:rPr>
              <a:t>Minnespec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 benchmarks, which are small versions of the SPEC2000 benchmarks.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95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105</a:t>
            </a:fld>
            <a:endParaRPr lang="en-US" altLang="zh-TW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777245" y="6093472"/>
            <a:ext cx="226947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4.77 The Core i7 pipeline with memory components.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80" y="485430"/>
            <a:ext cx="5790546" cy="630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4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106</a:t>
            </a:fld>
            <a:endParaRPr lang="en-US" altLang="zh-TW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553377" y="5795772"/>
            <a:ext cx="586097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4.78 CPI of Intel Core i7 920 running SPEC2006 integer benchmarks.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051" y="1150689"/>
            <a:ext cx="46196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5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107</a:t>
            </a:fld>
            <a:endParaRPr lang="en-US" altLang="zh-TW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14396" y="5702414"/>
            <a:ext cx="741435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4.79 Percentage of branch </a:t>
            </a:r>
            <a:r>
              <a:rPr lang="en-US" altLang="zh-TW" sz="1400" b="1" dirty="0" err="1" smtClean="0">
                <a:latin typeface="Times New Roman" pitchFamily="18" charset="0"/>
                <a:ea typeface="標楷體" pitchFamily="65" charset="-120"/>
              </a:rPr>
              <a:t>midpredictions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 and wasted work due to unfruitful speculation of Intel Core i7 920 running SPEC2006 integer benchmarks.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36" y="1415955"/>
            <a:ext cx="63912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8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>
                <a:solidFill>
                  <a:srgbClr val="000000"/>
                </a:solidFill>
              </a:rPr>
              <a:pPr/>
              <a:t>108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4000" b="1" dirty="0" smtClean="0">
                <a:latin typeface="Bookman Old Style" pitchFamily="18" charset="0"/>
                <a:ea typeface="標楷體" pitchFamily="65" charset="-120"/>
              </a:rPr>
              <a:t>Fallacies and Pitfalls</a:t>
            </a:r>
            <a:endParaRPr lang="en-US" altLang="zh-TW" sz="40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5203825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Fallacies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Pipelining is easy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Correct pipeline execution is very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subtle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Verilog to describe a pipeline like that in the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Intel Core i7 will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be thousands of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lines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</a:endParaRP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Pipelining ideas can be implemented independent of technology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delayed branch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is now redundant with longer pipelines, superscalar execution, and dynamic branch prediction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In the early 1990s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Dynamic pipeline scheduling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took too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many resources and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was not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required for high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performance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As transistor budgets continued to double due to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Moore’s Law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Logic became much faster than memory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Multiple function units and dynamic pipelining made more sense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Today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Concerns about power are leading to less aggressive designs</a:t>
            </a:r>
          </a:p>
        </p:txBody>
      </p:sp>
    </p:spTree>
    <p:extLst>
      <p:ext uri="{BB962C8B-B14F-4D97-AF65-F5344CB8AC3E}">
        <p14:creationId xmlns:p14="http://schemas.microsoft.com/office/powerpoint/2010/main" val="10825243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109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Pitfalls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Failure to consider instruction set design can adversely impact pipelining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Many difficulties of pipelining arise because of instruction set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complications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Widely variable instruction lengths and running times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Can lead to imbalance among pipeline stages and severely complicated hazard detection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Solution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micro-operations and micro-pipelined scheme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Sophisticated addressing modes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Addressing modes that update registers complicate hazard detection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Addressing modes that require multiple memory accesses substantially complicate pipeline control</a:t>
            </a:r>
            <a:endParaRPr lang="en-US" altLang="zh-TW" sz="1600" i="1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473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4232448"/>
          </a:xfrm>
        </p:spPr>
        <p:txBody>
          <a:bodyPr/>
          <a:lstStyle/>
          <a:p>
            <a:r>
              <a:rPr lang="en-US" altLang="zh-TW" sz="2400" dirty="0">
                <a:ea typeface="標楷體" pitchFamily="65" charset="-120"/>
              </a:rPr>
              <a:t>The </a:t>
            </a:r>
            <a:r>
              <a:rPr lang="en-US" altLang="zh-TW" sz="2400" dirty="0" err="1">
                <a:ea typeface="標楷體" pitchFamily="65" charset="-120"/>
              </a:rPr>
              <a:t>datapath</a:t>
            </a:r>
            <a:r>
              <a:rPr lang="en-US" altLang="zh-TW" sz="2400" dirty="0">
                <a:ea typeface="標楷體" pitchFamily="65" charset="-120"/>
              </a:rPr>
              <a:t> elements in the MIPS </a:t>
            </a:r>
            <a:r>
              <a:rPr lang="en-US" altLang="zh-TW" sz="2400" dirty="0" smtClean="0">
                <a:ea typeface="標楷體" pitchFamily="65" charset="-120"/>
              </a:rPr>
              <a:t>implementation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Register file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A collection of 32 32-bit general-purpose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registers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Any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register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can be read or written by specifying its register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number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Four inputs and two outputs in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total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To read a data word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An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input to specify the register number to be read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(5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bits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An output to carry the value been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read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The register file always outputs the contents of whatever register numbers are on the Read register inputs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To write a data word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An input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to specify the register number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to be written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An input to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supply the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data to be written into the register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To occur at the clock edge and the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write control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 signal is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asserted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357813" y="6061075"/>
            <a:ext cx="3652837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4.7 The two elements needed to implement R-format ALU operations are the register file and the ALU.</a:t>
            </a:r>
          </a:p>
        </p:txBody>
      </p:sp>
      <p:pic>
        <p:nvPicPr>
          <p:cNvPr id="5" name="Picture 5" descr="f04-07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5" y="4725144"/>
            <a:ext cx="5043487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1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4520480"/>
          </a:xfrm>
        </p:spPr>
        <p:txBody>
          <a:bodyPr/>
          <a:lstStyle/>
          <a:p>
            <a:r>
              <a:rPr lang="en-US" altLang="zh-TW" sz="2400" dirty="0">
                <a:ea typeface="標楷體" pitchFamily="65" charset="-120"/>
              </a:rPr>
              <a:t>The </a:t>
            </a:r>
            <a:r>
              <a:rPr lang="en-US" altLang="zh-TW" sz="2400" dirty="0" err="1">
                <a:ea typeface="標楷體" pitchFamily="65" charset="-120"/>
              </a:rPr>
              <a:t>datapath</a:t>
            </a:r>
            <a:r>
              <a:rPr lang="en-US" altLang="zh-TW" sz="2400" dirty="0">
                <a:ea typeface="標楷體" pitchFamily="65" charset="-120"/>
              </a:rPr>
              <a:t> elements in the MIPS </a:t>
            </a:r>
            <a:r>
              <a:rPr lang="en-US" altLang="zh-TW" sz="2400" dirty="0" smtClean="0">
                <a:ea typeface="標楷體" pitchFamily="65" charset="-120"/>
              </a:rPr>
              <a:t>implementation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Arithmetic logic unit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ALU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To take two 32-bit inputs and produce a 32-bit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result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A 1-bit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Zero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signal to indicate the result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is 0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4-bit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signals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Data memory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 state element to store data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Two inputs for the address and the write data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 single output for the read result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Separate read and write controls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To read the value of an invalid address can cause problems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Sign extension unit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: 16 bits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/>
              </a:rPr>
              <a:t> 32 bits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To replicate the high-order sign bit of the original data item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224463" y="5872163"/>
            <a:ext cx="3794125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4.8 The two units needed to implement loads and stores, in addition to the register file and ALU, are the data memory unit and the sign extension unit.</a:t>
            </a:r>
          </a:p>
        </p:txBody>
      </p:sp>
      <p:pic>
        <p:nvPicPr>
          <p:cNvPr id="5" name="Picture 5" descr="f04-08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995626"/>
            <a:ext cx="3148376" cy="175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5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For different classes of instruction</a:t>
            </a:r>
          </a:p>
          <a:p>
            <a:pPr lvl="1">
              <a:tabLst>
                <a:tab pos="3051175" algn="l"/>
              </a:tabLst>
            </a:pPr>
            <a:r>
              <a:rPr lang="en-US" altLang="zh-TW" sz="2000" dirty="0" smtClean="0">
                <a:latin typeface="Comic Sans MS" panose="030F0702030302020204" pitchFamily="66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add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/</a:t>
            </a:r>
            <a:r>
              <a:rPr lang="en-US" altLang="zh-TW" sz="2000" dirty="0" smtClean="0">
                <a:latin typeface="Comic Sans MS" panose="030F0702030302020204" pitchFamily="66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sub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/</a:t>
            </a:r>
            <a:r>
              <a:rPr lang="en-US" altLang="zh-TW" sz="2000" dirty="0" smtClean="0">
                <a:latin typeface="Comic Sans MS" panose="030F0702030302020204" pitchFamily="66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and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/</a:t>
            </a:r>
            <a:r>
              <a:rPr lang="en-US" altLang="zh-TW" sz="2000" dirty="0" smtClean="0">
                <a:latin typeface="Comic Sans MS" panose="030F0702030302020204" pitchFamily="66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or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/</a:t>
            </a:r>
            <a:r>
              <a:rPr lang="en-US" altLang="zh-TW" sz="2000" dirty="0" err="1" smtClean="0">
                <a:latin typeface="Comic Sans MS" panose="030F0702030302020204" pitchFamily="66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sll</a:t>
            </a:r>
            <a:r>
              <a:rPr lang="en-US" altLang="zh-TW" sz="2000" dirty="0" smtClean="0">
                <a:latin typeface="Comic Sans MS" panose="030F0702030302020204" pitchFamily="66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	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$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1, $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2, $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3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Fetching instructions and incrementing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Register file: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read operands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 and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3,  to write result to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ALU: to operate</a:t>
            </a:r>
          </a:p>
          <a:p>
            <a:pPr lvl="1">
              <a:tabLst>
                <a:tab pos="1617663" algn="l"/>
              </a:tabLst>
            </a:pPr>
            <a:r>
              <a:rPr lang="en-US" altLang="zh-TW" sz="2000" dirty="0" err="1" smtClean="0">
                <a:latin typeface="Comic Sans MS" panose="030F0702030302020204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2000" dirty="0" err="1" smtClean="0">
                <a:latin typeface="Comic Sans MS" panose="030F0702030302020204" pitchFamily="66" charset="0"/>
                <a:ea typeface="標楷體" pitchFamily="65" charset="-120"/>
                <a:sym typeface="Symbol" pitchFamily="18" charset="2"/>
              </a:rPr>
              <a:t>sw</a:t>
            </a:r>
            <a:r>
              <a:rPr lang="en-US" altLang="zh-TW" sz="2000" dirty="0" smtClean="0">
                <a:latin typeface="Comic Sans MS" panose="030F0702030302020204" pitchFamily="66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1, 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offset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($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Fetching instructions and incrementing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Register file: to read the base register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2, to write/read data to/from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1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Sign extension: to sign-extend the 16-bit 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offset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 to a 32-bit signed value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ALU: to compute a memory address (base register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2 + 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offset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Data memory: to read/write data</a:t>
            </a:r>
          </a:p>
          <a:p>
            <a:pPr lvl="1">
              <a:tabLst>
                <a:tab pos="1433513" algn="l"/>
              </a:tabLst>
            </a:pPr>
            <a:r>
              <a:rPr lang="en-US" altLang="zh-TW" sz="2000" dirty="0" err="1" smtClean="0">
                <a:latin typeface="Comic Sans MS" panose="030F0702030302020204" pitchFamily="66" charset="0"/>
                <a:ea typeface="標楷體" pitchFamily="65" charset="-120"/>
              </a:rPr>
              <a:t>beq</a:t>
            </a:r>
            <a:r>
              <a:rPr lang="en-US" altLang="zh-TW" sz="2000" dirty="0" smtClean="0">
                <a:latin typeface="Comic Sans MS" panose="030F0702030302020204" pitchFamily="66" charset="0"/>
                <a:ea typeface="標楷體" pitchFamily="65" charset="-120"/>
              </a:rPr>
              <a:t>	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1, $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2, 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</a:rPr>
              <a:t>offset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Fetching instructions and incrementing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Register file: to read registers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1 and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2 for comparison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Sign extension: to sign-extend the 16-bit </a:t>
            </a:r>
            <a:r>
              <a:rPr lang="en-US" altLang="zh-TW" sz="1800" i="1" dirty="0">
                <a:latin typeface="Times New Roman" pitchFamily="18" charset="0"/>
                <a:ea typeface="標楷體" pitchFamily="65" charset="-120"/>
              </a:rPr>
              <a:t>offset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to a 32-bit signed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value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Adder: to compute the branch target address (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 + 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offset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Shifter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: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to left shift the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sign-extended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)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offset by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501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440360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For different classes of instruction (Cont.)</a:t>
            </a:r>
          </a:p>
          <a:p>
            <a:pPr lvl="1">
              <a:tabLst>
                <a:tab pos="1433513" algn="l"/>
              </a:tabLst>
            </a:pPr>
            <a:r>
              <a:rPr lang="en-US" altLang="zh-TW" sz="2000" dirty="0" err="1" smtClean="0">
                <a:latin typeface="Comic Sans MS" panose="030F0702030302020204" pitchFamily="66" charset="0"/>
                <a:ea typeface="標楷體" pitchFamily="65" charset="-120"/>
              </a:rPr>
              <a:t>beq</a:t>
            </a:r>
            <a:r>
              <a:rPr lang="en-US" altLang="zh-TW" sz="2000" dirty="0" smtClean="0">
                <a:latin typeface="Comic Sans MS" panose="030F0702030302020204" pitchFamily="66" charset="0"/>
                <a:ea typeface="標楷體" pitchFamily="65" charset="-120"/>
              </a:rPr>
              <a:t>	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1, $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2, 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</a:rPr>
              <a:t>offset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 (Cont.)</a:t>
            </a:r>
            <a:endParaRPr lang="en-US" altLang="zh-TW" sz="2000" i="1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ALU: to compare contents of registers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1 and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2 by subtraction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Using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zero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signal to indicate whether the operands are equal or not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Branch taken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Zero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 = 1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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new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branch target address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Branch not taken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Zero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 = 0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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new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</a:p>
          <a:p>
            <a:pPr lvl="1">
              <a:tabLst>
                <a:tab pos="1077913" algn="l"/>
              </a:tabLst>
            </a:pPr>
            <a:r>
              <a:rPr lang="en-US" altLang="zh-TW" sz="2000" dirty="0">
                <a:latin typeface="Comic Sans MS" panose="030F0702030302020204" pitchFamily="66" charset="0"/>
                <a:ea typeface="標楷體" pitchFamily="65" charset="-120"/>
              </a:rPr>
              <a:t>j</a:t>
            </a:r>
            <a:r>
              <a:rPr lang="en-US" altLang="zh-TW" sz="2000" dirty="0" smtClean="0">
                <a:latin typeface="Comic Sans MS" panose="030F0702030302020204" pitchFamily="66" charset="0"/>
                <a:ea typeface="標楷體" pitchFamily="65" charset="-120"/>
              </a:rPr>
              <a:t>	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</a:rPr>
              <a:t>offset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Fetching instructions and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incrementing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PC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Shifter: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to left shift the 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</a:rPr>
              <a:t>offset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by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2 (26 bits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 28 bits)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replace the lower 28 bits of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endParaRPr lang="en-US" altLang="zh-TW" sz="18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6964" y="5877272"/>
            <a:ext cx="482453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4.9 The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for a branch uses the ALU to evaluate the branch condition and a separate adder to compute the branch target as the sum of the incremented PC and the sign-extended, lower 16 bits of the instruction, shifted left 2 bits.</a:t>
            </a:r>
          </a:p>
        </p:txBody>
      </p:sp>
      <p:pic>
        <p:nvPicPr>
          <p:cNvPr id="5" name="Picture 5" descr="f04-09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501008"/>
            <a:ext cx="4533719" cy="329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0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Creating a single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endParaRPr lang="en-US" altLang="zh-TW" sz="2400" dirty="0" smtClean="0">
              <a:ea typeface="標楷體" pitchFamily="65" charset="-120"/>
            </a:endParaRP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execute all instructions in </a:t>
            </a:r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one clock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cycle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No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datapath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resource can be used more than once per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Any element needed more than once must be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duplicated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Separate instruction and data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memories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Some elements can be shared by different instruction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flows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Using a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multiplexor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and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control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signal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select among the multiple inputs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Example: building a </a:t>
            </a:r>
            <a:r>
              <a:rPr lang="en-US" altLang="zh-TW" sz="2000" dirty="0" err="1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datapath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build a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datapath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for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memory references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and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R-type instructions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using a single register file and a single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Using the ALU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R-type instruction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: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inputs coming from two registers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Memory reference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: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2</a:t>
            </a:r>
            <a:r>
              <a:rPr lang="en-US" altLang="zh-TW" sz="1600" i="1" baseline="30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nd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input is the sign-extended 16-bit offset</a:t>
            </a:r>
          </a:p>
          <a:p>
            <a:pPr marL="1602000" lvl="3" indent="0">
              <a:buNone/>
            </a:pP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/>
              </a:rPr>
              <a:t>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/>
              </a:rPr>
              <a:t>A multiplexor is needed for the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/>
              </a:rPr>
              <a:t>2</a:t>
            </a:r>
            <a:r>
              <a:rPr lang="en-US" altLang="zh-TW" sz="1600" i="1" baseline="30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/>
              </a:rPr>
              <a:t>nd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/>
              </a:rPr>
              <a:t> ALU input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The value stored into a destination register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R-type instruction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: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from the ALU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Memory reference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: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from the memory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for a load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)</a:t>
            </a:r>
          </a:p>
          <a:p>
            <a:pPr marL="1602000" lvl="3" indent="0">
              <a:buNone/>
            </a:pP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A multiplexor is needed for the data stored into the register file</a:t>
            </a:r>
            <a:endParaRPr lang="en-US" altLang="zh-TW" sz="1600" i="1" dirty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23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920080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Creating a single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Example: building a </a:t>
            </a:r>
            <a:r>
              <a:rPr lang="en-US" altLang="zh-TW" sz="2000" dirty="0" err="1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datapath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(Cont.)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333500" y="5862638"/>
            <a:ext cx="61007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4.10 The datapath for the memory instructions and the R-type instructions.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925513" y="2165350"/>
            <a:ext cx="6916737" cy="3370263"/>
            <a:chOff x="925513" y="2165350"/>
            <a:chExt cx="6916737" cy="3370263"/>
          </a:xfrm>
        </p:grpSpPr>
        <p:pic>
          <p:nvPicPr>
            <p:cNvPr id="5" name="Picture 7" descr="f04-10-P37449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513" y="2165350"/>
              <a:ext cx="6916737" cy="337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983003" y="3028835"/>
              <a:ext cx="516989" cy="976229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7232979" y="2995784"/>
              <a:ext cx="516989" cy="976229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4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64827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Creating a single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combine all the pieces to make a simple </a:t>
            </a:r>
            <a:r>
              <a:rPr lang="en-US" altLang="zh-TW" sz="2000" dirty="0" err="1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datapath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multiplexor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is required to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select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either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+ 4 or the branch target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address to be written into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control unit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is added to take inputs and generate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 write signal for each state element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The selector control for each multiplexor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The ALU control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80171" y="5951021"/>
            <a:ext cx="4392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4.11 The simple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for the MIPS architecture combines the elements required by different instruction classes.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491880" y="2923192"/>
            <a:ext cx="5527950" cy="3674160"/>
            <a:chOff x="3491880" y="2923192"/>
            <a:chExt cx="5527950" cy="3674160"/>
          </a:xfrm>
        </p:grpSpPr>
        <p:pic>
          <p:nvPicPr>
            <p:cNvPr id="5" name="Picture 6" descr="f04-11-P37449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2923192"/>
              <a:ext cx="5527950" cy="3674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7709459" y="3128790"/>
              <a:ext cx="387940" cy="793338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6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3400" b="1" dirty="0" smtClean="0">
                <a:latin typeface="Bookman Old Style" pitchFamily="18" charset="0"/>
                <a:ea typeface="標楷體" pitchFamily="65" charset="-120"/>
              </a:rPr>
              <a:t>A Simple Implementation Scheme</a:t>
            </a:r>
            <a:endParaRPr lang="en-US" altLang="zh-TW" sz="34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2960737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The ALU control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The ALU has 4 control inputs but only 6 combinations are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used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small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 control unit to generate the 4-bit ALU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control input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Inputs: the </a:t>
            </a:r>
            <a:r>
              <a:rPr lang="en-US" altLang="zh-TW" sz="18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funct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field of the instruction and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2-bit </a:t>
            </a:r>
            <a:r>
              <a:rPr lang="en-US" altLang="zh-TW" sz="18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ALUOp</a:t>
            </a:r>
            <a:endParaRPr lang="en-US" altLang="zh-TW" sz="18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ALUOp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= 00: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addition for </a:t>
            </a:r>
            <a:r>
              <a:rPr lang="en-US" altLang="zh-TW" sz="1600" dirty="0" err="1" smtClean="0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dirty="0" err="1" smtClean="0">
                <a:latin typeface="Comic Sans MS" pitchFamily="66" charset="0"/>
                <a:ea typeface="標楷體" pitchFamily="65" charset="-120"/>
                <a:sym typeface="Symbol" pitchFamily="18" charset="2"/>
              </a:rPr>
              <a:t>sw</a:t>
            </a:r>
            <a:endParaRPr lang="en-US" altLang="zh-TW" sz="1600" dirty="0" smtClean="0">
              <a:latin typeface="Comic Sans MS" pitchFamily="66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ALUOp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= 01: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subtraction for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 err="1" smtClean="0">
                <a:latin typeface="Comic Sans MS" pitchFamily="66" charset="0"/>
                <a:ea typeface="標楷體" pitchFamily="65" charset="-120"/>
                <a:sym typeface="Symbol" pitchFamily="18" charset="2"/>
              </a:rPr>
              <a:t>beq</a:t>
            </a:r>
            <a:endParaRPr lang="en-US" altLang="zh-TW" sz="1600" dirty="0" smtClean="0">
              <a:latin typeface="Comic Sans MS" pitchFamily="66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ALUOp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= 10: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 R-type instructions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determined by the operation encoded in the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funct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field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Output: a 4-bit signal that directly controls the ALU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9" y="4471927"/>
            <a:ext cx="6442487" cy="227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59351"/>
              </p:ext>
            </p:extLst>
          </p:nvPr>
        </p:nvGraphicFramePr>
        <p:xfrm>
          <a:off x="7096125" y="4383808"/>
          <a:ext cx="1879600" cy="2141536"/>
        </p:xfrm>
        <a:graphic>
          <a:graphicData uri="http://schemas.openxmlformats.org/drawingml/2006/table">
            <a:tbl>
              <a:tblPr/>
              <a:tblGrid>
                <a:gridCol w="1108075"/>
                <a:gridCol w="771525"/>
              </a:tblGrid>
              <a:tr h="4267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ALU control lines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Function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0000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AND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0001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OR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0010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add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0110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subtract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0111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slt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7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1100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NOR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059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22433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The ALU control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Multiple levels of decoding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main control unit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generates the </a:t>
            </a:r>
            <a:r>
              <a:rPr lang="en-US" altLang="zh-TW" sz="18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ALUOp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bits</a:t>
            </a:r>
          </a:p>
          <a:p>
            <a:pPr lvl="2"/>
            <a:r>
              <a:rPr lang="en-US" altLang="zh-TW" sz="18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ALUOp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bits are used as input to the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 control unit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that generate the actual signals to control the ALU unit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Can reduce the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size of the main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unit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Potentially increase the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speed of the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unit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speed of the control unit is often critical to clock cycle time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To implement the ALU control unit: truth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table</a:t>
            </a:r>
            <a:endParaRPr lang="en-US" altLang="zh-TW" sz="2000" dirty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613267" y="6168603"/>
            <a:ext cx="57324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4.13 The truth table for the three ALU control bits (called Operation).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36" y="3789040"/>
            <a:ext cx="63341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6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B5398-D9D1-4D09-86B9-505DC945520B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4000" b="1">
                <a:latin typeface="Bookman Old Style" pitchFamily="18" charset="0"/>
                <a:ea typeface="標楷體" pitchFamily="65" charset="-120"/>
              </a:rPr>
              <a:t>Outline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5203825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Introduction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Logic Design Conventions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Building a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endParaRPr lang="en-US" altLang="zh-TW" sz="2400" dirty="0" smtClean="0">
              <a:ea typeface="標楷體" pitchFamily="65" charset="-120"/>
            </a:endParaRPr>
          </a:p>
          <a:p>
            <a:r>
              <a:rPr lang="en-US" altLang="zh-TW" sz="2400" dirty="0" smtClean="0">
                <a:ea typeface="標楷體" pitchFamily="65" charset="-120"/>
              </a:rPr>
              <a:t>A Simple Implementation Scheme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An Overview of Pipelining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Pipelined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and Control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Data Hazards: Forwarding versus Stalling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Control Hazards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Exceptions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Parallelism via Instructions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Real Stuff: The ARM Cortex-A8 and Intel Core i7 Pipelines</a:t>
            </a:r>
          </a:p>
          <a:p>
            <a:r>
              <a:rPr lang="en-US" altLang="zh-TW" sz="2400" dirty="0" smtClean="0">
                <a:ea typeface="標楷體" pitchFamily="65" charset="-120"/>
              </a:rPr>
              <a:t>Fallacies and Pitfalls</a:t>
            </a:r>
            <a:endParaRPr lang="en-US" altLang="zh-TW" sz="2400" dirty="0"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94441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Designing the main control unit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Observations about instruction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formats</a:t>
            </a:r>
          </a:p>
          <a:p>
            <a:pPr lvl="2"/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op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field (</a:t>
            </a:r>
            <a:r>
              <a:rPr lang="en-US" altLang="zh-TW" sz="18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opcode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 in bits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31:26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denote the operation and format of an instruction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(Op [5:0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])</a:t>
            </a:r>
          </a:p>
          <a:p>
            <a:pPr lvl="2"/>
            <a:r>
              <a:rPr lang="en-US" altLang="zh-TW" sz="18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rs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and </a:t>
            </a:r>
            <a:r>
              <a:rPr lang="en-US" altLang="zh-TW" sz="18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rt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fields at positions 25:21 and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20:16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specify the two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registers to be read, for R-type,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beq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sw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instructions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base register for 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and 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sw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in bits 25:21 (</a:t>
            </a:r>
            <a:r>
              <a:rPr lang="en-US" altLang="zh-TW" sz="18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rs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16-bit offset for 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beq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and 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sw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in positions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15:0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Destination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register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 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in bits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20:16 (</a:t>
            </a:r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         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R-type is in bits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15:11 (</a:t>
            </a:r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marL="1371600" lvl="3" indent="0">
              <a:buNone/>
              <a:tabLst>
                <a:tab pos="1619250" algn="l"/>
              </a:tabLst>
            </a:pP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/>
              </a:rPr>
              <a:t>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/>
              </a:rPr>
              <a:t> A multiplexor is needed to select which field of the instruction is used to indicate 	the register number to be written</a:t>
            </a:r>
            <a:endParaRPr lang="en-US" altLang="zh-TW" sz="1600" i="1" dirty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60232" y="5735578"/>
            <a:ext cx="236324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4.14 The three instruction classes (R-type, load and store, and branch use two different instruction formats.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51699" y="4419234"/>
            <a:ext cx="5920501" cy="2322134"/>
            <a:chOff x="287418" y="4398565"/>
            <a:chExt cx="6156790" cy="241481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418" y="4531360"/>
              <a:ext cx="6156790" cy="228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411760" y="4398565"/>
              <a:ext cx="1952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R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411760" y="5190653"/>
              <a:ext cx="1952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20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R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411760" y="6021288"/>
              <a:ext cx="1952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20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R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250903" y="6021288"/>
              <a:ext cx="1952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20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R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131840" y="5190653"/>
              <a:ext cx="433388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20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W/R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250903" y="4398565"/>
              <a:ext cx="1952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R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4160713" y="4398565"/>
              <a:ext cx="195263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1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178417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Designing the main control unit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2000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datapath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with multiplexors and control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signals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 control unit, 4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multiplexors, 7 single-bit control lines,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 a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2-bit </a:t>
            </a:r>
            <a:r>
              <a:rPr lang="en-US" altLang="zh-TW" sz="18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ALUOp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signal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All the multiplexors have two inputs and require a single control line</a:t>
            </a:r>
            <a:endParaRPr lang="en-US" altLang="zh-TW" sz="1600" i="1" dirty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27088" y="6496050"/>
            <a:ext cx="76581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4.15 The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of Figure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4.11 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with all necessary multiplexors and all control lines identified.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323680" y="2204864"/>
            <a:ext cx="6664916" cy="4168856"/>
            <a:chOff x="1323680" y="2204864"/>
            <a:chExt cx="6664916" cy="416885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680" y="2204864"/>
              <a:ext cx="6664916" cy="4168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635896" y="4230477"/>
              <a:ext cx="390207" cy="75910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364088" y="5157192"/>
              <a:ext cx="523942" cy="958703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2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072208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Designing the main control unit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2000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datapath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with multiplexors and control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signals (Cont.)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function of each of the control signals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All but 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PCSrc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can be set based solely on the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opcode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PCSrc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should be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asserted if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instruction is 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beq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and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Zero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output of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 is asserted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PCSrc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AND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Zero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99350" y="4894263"/>
            <a:ext cx="15081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4.16 The effect of each of the seven control signals.</a:t>
            </a:r>
          </a:p>
        </p:txBody>
      </p:sp>
      <p:graphicFrame>
        <p:nvGraphicFramePr>
          <p:cNvPr id="6" name="Group 3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28852"/>
              </p:ext>
            </p:extLst>
          </p:nvPr>
        </p:nvGraphicFramePr>
        <p:xfrm>
          <a:off x="251520" y="2549625"/>
          <a:ext cx="7078662" cy="2895599"/>
        </p:xfrm>
        <a:graphic>
          <a:graphicData uri="http://schemas.openxmlformats.org/drawingml/2006/table">
            <a:tbl>
              <a:tblPr/>
              <a:tblGrid>
                <a:gridCol w="1014412"/>
                <a:gridCol w="3032125"/>
                <a:gridCol w="3032125"/>
              </a:tblGrid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Signal name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Effect when deasserted (0)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Effect when asserted (1)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RegDst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register destination number for the Write register comes from the </a:t>
                      </a:r>
                      <a:r>
                        <a:rPr kumimoji="1" lang="en-US" altLang="zh-TW" sz="11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rt</a:t>
                      </a: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 field (bits 20:16)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register destination number for the Write register comes from the </a:t>
                      </a:r>
                      <a:r>
                        <a:rPr kumimoji="1" lang="en-US" altLang="zh-TW" sz="11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rd</a:t>
                      </a: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 field (bits 15:11)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RegWrite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None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register on the Write register input is written with the value on the Write data input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ALUSrc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second ALU operand comes from the second register file output (Read data 2)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second ALU operand is the sign-extended, lower 16 bits of the instruction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PCSrc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PC is replaced by the output of the adder that computes the value of PC + 4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PC is replaced by the output of the adder that computes the branch target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MemRead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None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Data memory contents designated by the address input are put on the Read data output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MemWrite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None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Data memory contents designated by the address input are replaced by the value on the Write data input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MemtoReg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value fed to the register Write data input comes from the ALU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value fed to the register Write data input comes from the data memory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 Box 370"/>
          <p:cNvSpPr txBox="1">
            <a:spLocks noChangeArrowheads="1"/>
          </p:cNvSpPr>
          <p:nvPr/>
        </p:nvSpPr>
        <p:spPr bwMode="auto">
          <a:xfrm>
            <a:off x="4036120" y="3049688"/>
            <a:ext cx="25241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</a:t>
            </a:r>
            <a:endParaRPr lang="en-US" altLang="zh-TW" sz="1200" dirty="0">
              <a:solidFill>
                <a:srgbClr val="3333FF"/>
              </a:solidFill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8" name="Text Box 371"/>
          <p:cNvSpPr txBox="1">
            <a:spLocks noChangeArrowheads="1"/>
          </p:cNvSpPr>
          <p:nvPr/>
        </p:nvSpPr>
        <p:spPr bwMode="auto">
          <a:xfrm>
            <a:off x="6787257" y="3049688"/>
            <a:ext cx="55721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</a:t>
            </a:r>
          </a:p>
        </p:txBody>
      </p:sp>
      <p:sp>
        <p:nvSpPr>
          <p:cNvPr id="9" name="Text Box 372"/>
          <p:cNvSpPr txBox="1">
            <a:spLocks noChangeArrowheads="1"/>
          </p:cNvSpPr>
          <p:nvPr/>
        </p:nvSpPr>
        <p:spPr bwMode="auto">
          <a:xfrm>
            <a:off x="6539607" y="3379888"/>
            <a:ext cx="80486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lw, R-type</a:t>
            </a:r>
          </a:p>
        </p:txBody>
      </p:sp>
      <p:sp>
        <p:nvSpPr>
          <p:cNvPr id="10" name="Text Box 373"/>
          <p:cNvSpPr txBox="1">
            <a:spLocks noChangeArrowheads="1"/>
          </p:cNvSpPr>
          <p:nvPr/>
        </p:nvSpPr>
        <p:spPr bwMode="auto">
          <a:xfrm>
            <a:off x="3693220" y="3379888"/>
            <a:ext cx="59531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, </a:t>
            </a: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beq</a:t>
            </a:r>
            <a:endParaRPr lang="en-US" altLang="zh-TW" sz="1200" dirty="0">
              <a:solidFill>
                <a:srgbClr val="3333FF"/>
              </a:solidFill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1" name="Text Box 374"/>
          <p:cNvSpPr txBox="1">
            <a:spLocks noChangeArrowheads="1"/>
          </p:cNvSpPr>
          <p:nvPr/>
        </p:nvSpPr>
        <p:spPr bwMode="auto">
          <a:xfrm>
            <a:off x="3424932" y="3724375"/>
            <a:ext cx="8636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R-type, beq</a:t>
            </a:r>
          </a:p>
        </p:txBody>
      </p:sp>
      <p:sp>
        <p:nvSpPr>
          <p:cNvPr id="12" name="Text Box 375"/>
          <p:cNvSpPr txBox="1">
            <a:spLocks noChangeArrowheads="1"/>
          </p:cNvSpPr>
          <p:nvPr/>
        </p:nvSpPr>
        <p:spPr bwMode="auto">
          <a:xfrm>
            <a:off x="6839645" y="3724375"/>
            <a:ext cx="5048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lw, sw</a:t>
            </a:r>
          </a:p>
        </p:txBody>
      </p:sp>
      <p:sp>
        <p:nvSpPr>
          <p:cNvPr id="13" name="Text Box 376"/>
          <p:cNvSpPr txBox="1">
            <a:spLocks noChangeArrowheads="1"/>
          </p:cNvSpPr>
          <p:nvPr/>
        </p:nvSpPr>
        <p:spPr bwMode="auto">
          <a:xfrm>
            <a:off x="6663432" y="4086861"/>
            <a:ext cx="68103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beq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 </a:t>
            </a:r>
            <a:r>
              <a:rPr lang="en-US" altLang="zh-TW" sz="1200" dirty="0" smtClean="0">
                <a:solidFill>
                  <a:srgbClr val="3333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taken</a:t>
            </a:r>
            <a:endParaRPr lang="zh-TW" altLang="en-US" sz="1200" dirty="0">
              <a:solidFill>
                <a:srgbClr val="3333FF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Text Box 377"/>
          <p:cNvSpPr txBox="1">
            <a:spLocks noChangeArrowheads="1"/>
          </p:cNvSpPr>
          <p:nvPr/>
        </p:nvSpPr>
        <p:spPr bwMode="auto">
          <a:xfrm>
            <a:off x="3240782" y="4069884"/>
            <a:ext cx="1047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R-type, </a:t>
            </a: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, </a:t>
            </a: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, </a:t>
            </a: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beq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 </a:t>
            </a:r>
            <a:r>
              <a:rPr lang="en-US" altLang="zh-TW" sz="1200" dirty="0" smtClean="0">
                <a:solidFill>
                  <a:srgbClr val="3333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untaken</a:t>
            </a:r>
            <a:endParaRPr lang="zh-TW" altLang="en-US" sz="1200" dirty="0">
              <a:solidFill>
                <a:srgbClr val="3333FF"/>
              </a:solidFill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5" name="Text Box 378"/>
          <p:cNvSpPr txBox="1">
            <a:spLocks noChangeArrowheads="1"/>
          </p:cNvSpPr>
          <p:nvPr/>
        </p:nvSpPr>
        <p:spPr bwMode="auto">
          <a:xfrm>
            <a:off x="7092057" y="4405413"/>
            <a:ext cx="25241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</a:t>
            </a:r>
            <a:endParaRPr lang="en-US" altLang="zh-TW" sz="1200" dirty="0">
              <a:solidFill>
                <a:srgbClr val="3333FF"/>
              </a:solidFill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6" name="Text Box 379"/>
          <p:cNvSpPr txBox="1">
            <a:spLocks noChangeArrowheads="1"/>
          </p:cNvSpPr>
          <p:nvPr/>
        </p:nvSpPr>
        <p:spPr bwMode="auto">
          <a:xfrm>
            <a:off x="1837432" y="4403825"/>
            <a:ext cx="1171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R-type, sw, beq</a:t>
            </a:r>
          </a:p>
        </p:txBody>
      </p:sp>
      <p:sp>
        <p:nvSpPr>
          <p:cNvPr id="17" name="Text Box 380"/>
          <p:cNvSpPr txBox="1">
            <a:spLocks noChangeArrowheads="1"/>
          </p:cNvSpPr>
          <p:nvPr/>
        </p:nvSpPr>
        <p:spPr bwMode="auto">
          <a:xfrm>
            <a:off x="1839020" y="4900713"/>
            <a:ext cx="1171575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R-type, lw, beq</a:t>
            </a:r>
          </a:p>
        </p:txBody>
      </p:sp>
      <p:sp>
        <p:nvSpPr>
          <p:cNvPr id="18" name="Text Box 381"/>
          <p:cNvSpPr txBox="1">
            <a:spLocks noChangeArrowheads="1"/>
          </p:cNvSpPr>
          <p:nvPr/>
        </p:nvSpPr>
        <p:spPr bwMode="auto">
          <a:xfrm>
            <a:off x="7092057" y="4902300"/>
            <a:ext cx="2524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sw</a:t>
            </a:r>
          </a:p>
        </p:txBody>
      </p:sp>
      <p:sp>
        <p:nvSpPr>
          <p:cNvPr id="19" name="Text Box 382"/>
          <p:cNvSpPr txBox="1">
            <a:spLocks noChangeArrowheads="1"/>
          </p:cNvSpPr>
          <p:nvPr/>
        </p:nvSpPr>
        <p:spPr bwMode="auto">
          <a:xfrm>
            <a:off x="3731320" y="5249963"/>
            <a:ext cx="55721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</a:t>
            </a:r>
          </a:p>
        </p:txBody>
      </p:sp>
      <p:sp>
        <p:nvSpPr>
          <p:cNvPr id="20" name="Text Box 383"/>
          <p:cNvSpPr txBox="1">
            <a:spLocks noChangeArrowheads="1"/>
          </p:cNvSpPr>
          <p:nvPr/>
        </p:nvSpPr>
        <p:spPr bwMode="auto">
          <a:xfrm>
            <a:off x="7092057" y="5249963"/>
            <a:ext cx="25241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904038" y="5761038"/>
            <a:ext cx="2105025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4.18 The setting of the control lines is completely determined by the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opcode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fields of the instruction.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" y="5582500"/>
            <a:ext cx="6832139" cy="115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811713" y="5772267"/>
            <a:ext cx="494095" cy="215444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400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12081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Designing the main control unit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2000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datapath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with multiplexors and control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signals (Cont.)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All 9 control signals can now be set on the basis of </a:t>
            </a:r>
            <a:r>
              <a:rPr lang="en-US" altLang="zh-TW" sz="18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opcode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to the control unit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544663" y="6488112"/>
            <a:ext cx="401161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4.17 The simple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with the control unit.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547664" y="1700808"/>
            <a:ext cx="6005611" cy="4666908"/>
            <a:chOff x="1547664" y="1700808"/>
            <a:chExt cx="6005611" cy="4666908"/>
          </a:xfrm>
        </p:grpSpPr>
        <p:pic>
          <p:nvPicPr>
            <p:cNvPr id="5" name="Picture 7" descr="f04-17-P37449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700808"/>
              <a:ext cx="6005611" cy="4666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3514381" y="2622014"/>
              <a:ext cx="1290010" cy="1495167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6556275" y="2813836"/>
              <a:ext cx="434975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b="1" baseline="-25000" dirty="0" err="1">
                  <a:solidFill>
                    <a:srgbClr val="3333FF"/>
                  </a:solidFill>
                  <a:latin typeface="Times New Roman" pitchFamily="18" charset="0"/>
                  <a:ea typeface="標楷體" pitchFamily="65" charset="-120"/>
                </a:rPr>
                <a:t>PCSrc</a:t>
              </a:r>
              <a:endParaRPr lang="en-US" altLang="zh-TW" sz="1600" b="1" baseline="-250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" name="Oval 4"/>
            <p:cNvSpPr>
              <a:spLocks noChangeArrowheads="1"/>
            </p:cNvSpPr>
            <p:nvPr/>
          </p:nvSpPr>
          <p:spPr bwMode="auto">
            <a:xfrm>
              <a:off x="6136669" y="2792339"/>
              <a:ext cx="419606" cy="443890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8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Designing the main control unit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Operation of the </a:t>
            </a:r>
            <a:r>
              <a:rPr lang="en-US" altLang="zh-TW" sz="2000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datapath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>
              <a:tabLst>
                <a:tab pos="3492500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R-type instruction: 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add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</a:t>
            </a:r>
            <a:r>
              <a:rPr lang="en-US" altLang="zh-TW" sz="18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1, $</a:t>
            </a:r>
            <a:r>
              <a:rPr lang="en-US" altLang="zh-TW" sz="18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2, 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instruction is fetched,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incremented</a:t>
            </a:r>
          </a:p>
          <a:p>
            <a:pPr lvl="3"/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are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read from the register file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;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main control unit sets control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lines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ALU operates, using the 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funct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field of the instruction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bits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5:0)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generate the ALU function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result from the ALU is written into the register file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bits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15:11)</a:t>
            </a:r>
          </a:p>
          <a:p>
            <a:pPr lvl="2">
              <a:tabLst>
                <a:tab pos="1619250" algn="l"/>
                <a:tab pos="1708150" algn="l"/>
              </a:tabLst>
            </a:pP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</a:t>
            </a:r>
            <a:r>
              <a:rPr lang="en-US" altLang="zh-TW" sz="18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1, 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offset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($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2)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instruction is fetched,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incremented</a:t>
            </a:r>
          </a:p>
          <a:p>
            <a:pPr lvl="3"/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is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read from the register file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;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main control unit sets control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lines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ALU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performs addition to compute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address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($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 +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sign-extended offset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read the data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memory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data from the memory unit is written into the register file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bits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20:16)</a:t>
            </a:r>
          </a:p>
          <a:p>
            <a:pPr lvl="2">
              <a:tabLst>
                <a:tab pos="1708150" algn="l"/>
              </a:tabLst>
            </a:pP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beq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</a:t>
            </a:r>
            <a:r>
              <a:rPr lang="en-US" altLang="zh-TW" sz="18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1, $</a:t>
            </a:r>
            <a:r>
              <a:rPr lang="en-US" altLang="zh-TW" sz="18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2, </a:t>
            </a:r>
            <a:r>
              <a:rPr lang="en-US" altLang="zh-TW" sz="18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offset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instruction is fetched,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incremented</a:t>
            </a:r>
          </a:p>
          <a:p>
            <a:pPr lvl="3"/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are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read from the register file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;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main control unit sets control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lines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ALU performs subtraction for equality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comparison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;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adder computes the branch target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address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+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sign-extended offset shifted left by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2)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Zero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result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from the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 is used to decide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which adder result to store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into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5754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327150" y="6311900"/>
            <a:ext cx="66325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4.19 The datapath in operation for an R-type instruction such as </a:t>
            </a:r>
            <a:r>
              <a:rPr lang="en-US" altLang="zh-TW" sz="1400">
                <a:latin typeface="Comic Sans MS" pitchFamily="66" charset="0"/>
                <a:ea typeface="標楷體" pitchFamily="65" charset="-120"/>
              </a:rPr>
              <a:t>add</a:t>
            </a: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>
                <a:latin typeface="Times New Roman" pitchFamily="18" charset="0"/>
                <a:ea typeface="標楷體" pitchFamily="65" charset="-120"/>
              </a:rPr>
              <a:t>1, $</a:t>
            </a: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>
                <a:latin typeface="Times New Roman" pitchFamily="18" charset="0"/>
                <a:ea typeface="標楷體" pitchFamily="65" charset="-120"/>
              </a:rPr>
              <a:t>2, $</a:t>
            </a: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>
                <a:latin typeface="Times New Roman" pitchFamily="18" charset="0"/>
                <a:ea typeface="標楷體" pitchFamily="65" charset="-120"/>
              </a:rPr>
              <a:t>3</a:t>
            </a: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.</a:t>
            </a:r>
          </a:p>
        </p:txBody>
      </p:sp>
      <p:pic>
        <p:nvPicPr>
          <p:cNvPr id="6" name="Picture 4" descr="f04-19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908050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23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471738" y="6308725"/>
            <a:ext cx="4289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4.20 The datapath in operation for a </a:t>
            </a:r>
            <a:r>
              <a:rPr lang="en-US" altLang="zh-TW" sz="1400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 instruction.</a:t>
            </a:r>
          </a:p>
        </p:txBody>
      </p:sp>
      <p:pic>
        <p:nvPicPr>
          <p:cNvPr id="8" name="Picture 4" descr="f04-20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889000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8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344738" y="6308725"/>
            <a:ext cx="4402137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4.21 The datapath in operation for a </a:t>
            </a:r>
            <a:r>
              <a:rPr lang="en-US" altLang="zh-TW" sz="1400">
                <a:latin typeface="Comic Sans MS" pitchFamily="66" charset="0"/>
                <a:ea typeface="標楷體" pitchFamily="65" charset="-120"/>
              </a:rPr>
              <a:t>beq</a:t>
            </a: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 instruction.</a:t>
            </a:r>
          </a:p>
        </p:txBody>
      </p:sp>
      <p:pic>
        <p:nvPicPr>
          <p:cNvPr id="6" name="Picture 4" descr="f04-21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836613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99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178417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Designing the main control unit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Finalizing control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Truth table of the main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unit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Input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6-bit </a:t>
            </a:r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opcode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field Op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[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5:0]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Output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9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control lines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768090" y="6237312"/>
            <a:ext cx="5716588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4.22 The control function for the simple single-cycle implementation is completely specified by this truth table.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589488" cy="368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1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072208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Designing the main control unit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Finalizing control (Cont.)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Example: implementing jumps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Jump address</a:t>
            </a:r>
          </a:p>
          <a:p>
            <a:pPr lvl="4"/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[31:28]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of the current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+ 4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26-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bit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immediate filed of the jump instruction, bits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00</a:t>
            </a:r>
            <a:r>
              <a:rPr lang="en-US" altLang="zh-TW" sz="1400" baseline="-25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 additional control signal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Jump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466734" y="5879013"/>
            <a:ext cx="25697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4.24 The simple control and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are extended to handle the jump instruction.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875875" y="2540551"/>
            <a:ext cx="5352309" cy="4200817"/>
            <a:chOff x="875875" y="2540551"/>
            <a:chExt cx="5352309" cy="4200817"/>
          </a:xfrm>
        </p:grpSpPr>
        <p:pic>
          <p:nvPicPr>
            <p:cNvPr id="5" name="Picture 11" descr="f04-24-P37449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875" y="2540551"/>
              <a:ext cx="5352309" cy="4200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5780146" y="2798511"/>
              <a:ext cx="347662" cy="722313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2555776" y="2563615"/>
              <a:ext cx="334962" cy="48577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2927107" y="2602927"/>
              <a:ext cx="1038965" cy="492813"/>
            </a:xfrm>
            <a:prstGeom prst="rect">
              <a:avLst/>
            </a:prstGeom>
            <a:noFill/>
            <a:ln w="19050">
              <a:solidFill>
                <a:srgbClr val="FF3300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181292" y="3625902"/>
              <a:ext cx="311055" cy="119833"/>
            </a:xfrm>
            <a:prstGeom prst="rect">
              <a:avLst/>
            </a:prstGeom>
            <a:noFill/>
            <a:ln w="19050">
              <a:solidFill>
                <a:srgbClr val="FF3300"/>
              </a:solidFill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69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4000" b="1" dirty="0" smtClean="0">
                <a:latin typeface="Bookman Old Style" pitchFamily="18" charset="0"/>
                <a:ea typeface="標楷體" pitchFamily="65" charset="-120"/>
              </a:rPr>
              <a:t>Introduction</a:t>
            </a:r>
            <a:endParaRPr lang="en-US" altLang="zh-TW" sz="40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5203825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Preliminary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The performance of a machine was determined by three key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factors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Instruction count, clock cycle time,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CPI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Both the clock cycle time and the CPI are determined by the implementation of the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processor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In this chapter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To construct the </a:t>
            </a:r>
            <a:r>
              <a:rPr lang="en-US" altLang="zh-TW" sz="1800" dirty="0" err="1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datapath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 and control unit of the MIPS instruction set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A highly abstract and simplified overview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To build up a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and construct a simple version of a processor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A more realistic pipelined MIPS implementation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To implement more complex instruction sets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(x86)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Make the common case fast</a:t>
            </a: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Simplicity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favors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regularity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4736504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Why a single-cycle implementation is not used today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single-cycle design is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inefficient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CPI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1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clock cycle is determined by the longest possible path in the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machine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Example: performance of single-cycle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machines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Problem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Operation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times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Memory units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200 </a:t>
            </a:r>
            <a:r>
              <a:rPr lang="en-US" altLang="zh-TW" sz="1400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&amp;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adder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100 </a:t>
            </a:r>
            <a:r>
              <a:rPr lang="en-US" altLang="zh-TW" sz="1400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register file read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write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50 </a:t>
            </a:r>
            <a:r>
              <a:rPr lang="en-US" altLang="zh-TW" sz="14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4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mix</a:t>
            </a:r>
          </a:p>
          <a:p>
            <a:pPr lvl="4"/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25%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loads,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10%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stores,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45%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ALU instruction,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15%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branches,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5%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jumps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Implementation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1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Every instruction operates in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clock cycle of a fixed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length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Implementation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2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Every instruction executes in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clock cycle using a variable-length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clock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compare the performance between implementations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1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2</a:t>
            </a:r>
          </a:p>
        </p:txBody>
      </p:sp>
      <p:graphicFrame>
        <p:nvGraphicFramePr>
          <p:cNvPr id="4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55866"/>
              </p:ext>
            </p:extLst>
          </p:nvPr>
        </p:nvGraphicFramePr>
        <p:xfrm>
          <a:off x="571643" y="5157192"/>
          <a:ext cx="7960797" cy="1586412"/>
        </p:xfrm>
        <a:graphic>
          <a:graphicData uri="http://schemas.openxmlformats.org/drawingml/2006/table">
            <a:tbl>
              <a:tblPr/>
              <a:tblGrid>
                <a:gridCol w="1289371"/>
                <a:gridCol w="1334286"/>
                <a:gridCol w="1211222"/>
                <a:gridCol w="569629"/>
                <a:gridCol w="1357149"/>
                <a:gridCol w="1364930"/>
                <a:gridCol w="834210"/>
              </a:tblGrid>
              <a:tr h="2644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Instruction class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Functional units used by the instruction class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Total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R-type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Instruction fetch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Register access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ALU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Register access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400 ps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Load word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Instruction fetch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Register access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ALU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Memory access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Register access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600 ps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Store word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Instruction fetch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Register access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ALU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Memory access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550 </a:t>
                      </a:r>
                      <a:r>
                        <a:rPr kumimoji="1" lang="en-US" altLang="zh-TW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ps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Branch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Instruction fetch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Register access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ALU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350 </a:t>
                      </a:r>
                      <a:r>
                        <a:rPr kumimoji="1" lang="en-US" altLang="zh-TW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ps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Jump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Instruction fetch</a:t>
                      </a: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200 </a:t>
                      </a:r>
                      <a:r>
                        <a:rPr kumimoji="1" lang="en-US" altLang="zh-TW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ps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6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Why a single-cycle implementation is not used today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Example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performance of single-cycle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machines (Cont.)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Solution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compute the critical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path for different instruction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classes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Clock cycle of implementation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1: 600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Clock cycle of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implementation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2:</a:t>
            </a:r>
          </a:p>
          <a:p>
            <a:pPr marL="1828800" lvl="4" indent="0">
              <a:buNone/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600  25% + 550  10% + 400  45% + 350  15% + 200  5% = 447.5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Performance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ratio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</a:t>
            </a:r>
          </a:p>
          <a:p>
            <a:pPr lvl="3"/>
            <a:endParaRPr lang="en-US" altLang="zh-TW" sz="14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endParaRPr lang="en-US" altLang="zh-TW" sz="1400" i="1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Using the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single-cycle design with a fixed clock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cycle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Acceptable for small and simple instruction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set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clock cycle is equal to the worst-case delay for all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instructions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Each functional unit can be used only once per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clock</a:t>
            </a:r>
          </a:p>
          <a:p>
            <a:pPr marL="457200" lvl="1" indent="0">
              <a:buNone/>
            </a:pP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/>
              </a:rPr>
              <a:t> </a:t>
            </a:r>
            <a:r>
              <a:rPr lang="en-US" altLang="zh-TW" sz="20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Multicycle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implementation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Shorter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clock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cycle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Each instruction requires multiple clock cycles to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complete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487534"/>
              </p:ext>
            </p:extLst>
          </p:nvPr>
        </p:nvGraphicFramePr>
        <p:xfrm>
          <a:off x="3635896" y="2947046"/>
          <a:ext cx="3040326" cy="481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name="方程式" r:id="rId3" imgW="2489200" imgH="419100" progId="Equation.3">
                  <p:embed/>
                </p:oleObj>
              </mc:Choice>
              <mc:Fallback>
                <p:oleObj name="方程式" r:id="rId3" imgW="24892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947046"/>
                        <a:ext cx="3040326" cy="481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52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4000" b="1" dirty="0" smtClean="0">
                <a:latin typeface="Bookman Old Style" pitchFamily="18" charset="0"/>
                <a:ea typeface="標楷體" pitchFamily="65" charset="-120"/>
              </a:rPr>
              <a:t>An Overview of Pipelining</a:t>
            </a:r>
            <a:endParaRPr lang="en-US" altLang="zh-TW" sz="40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1160537"/>
          </a:xfrm>
        </p:spPr>
        <p:txBody>
          <a:bodyPr/>
          <a:lstStyle/>
          <a:p>
            <a:r>
              <a:rPr lang="en-US" altLang="zh-TW" sz="2400" b="1" i="1" dirty="0" smtClean="0">
                <a:ea typeface="標楷體" pitchFamily="65" charset="-120"/>
              </a:rPr>
              <a:t>Pipeline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An implementation technique in which multiple instructions are overlapped in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execution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746701" y="6096456"/>
            <a:ext cx="22897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4.25 The laundry analogy for pipelining.</a:t>
            </a:r>
          </a:p>
        </p:txBody>
      </p:sp>
      <p:pic>
        <p:nvPicPr>
          <p:cNvPr id="6" name="Picture 6" descr="f04-25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38" y="2776251"/>
            <a:ext cx="4967770" cy="396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215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b="1" i="1" dirty="0" smtClean="0">
                <a:ea typeface="標楷體" pitchFamily="65" charset="-120"/>
              </a:rPr>
              <a:t>Pipeline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Observations of the laundry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example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Pipelining improves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throughput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without improving the time to complete a single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task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If all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stages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take about the same amount of time and there is enough work to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do</a:t>
            </a:r>
          </a:p>
          <a:p>
            <a:pPr marL="1144800" lvl="2" indent="0">
              <a:buNone/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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speedup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is equal to the number of stages in the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pipeline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The pipeline is not completely full at the beginning and end of the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workload</a:t>
            </a:r>
          </a:p>
          <a:p>
            <a:pPr marL="1144800" lvl="2" indent="0">
              <a:buNone/>
              <a:tabLst>
                <a:tab pos="1431925" algn="l"/>
              </a:tabLst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 This start-up and wind-down affects performance when the number of tasks 	is not large compared to the number of stages in the pipeline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</a:endParaRP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Example: single-cycle vs. pipelined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performance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Problem</a:t>
            </a:r>
          </a:p>
          <a:p>
            <a:pPr lvl="3"/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8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instructions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</a:rPr>
              <a:t>add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</a:rPr>
              <a:t>sub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</a:rPr>
              <a:t>and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</a:rPr>
              <a:t>or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</a:rPr>
              <a:t>slt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dirty="0" err="1" smtClean="0">
                <a:latin typeface="Comic Sans MS" pitchFamily="66" charset="0"/>
                <a:ea typeface="標楷體" pitchFamily="65" charset="-120"/>
              </a:rPr>
              <a:t>beq</a:t>
            </a:r>
            <a:endParaRPr lang="en-US" altLang="zh-TW" sz="1600" dirty="0" smtClean="0">
              <a:latin typeface="Comic Sans MS" pitchFamily="66" charset="0"/>
              <a:ea typeface="標楷體" pitchFamily="65" charset="-120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Memory access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: 200 </a:t>
            </a:r>
            <a:r>
              <a:rPr lang="en-US" altLang="zh-TW" sz="1600" i="1" dirty="0" err="1">
                <a:latin typeface="Times New Roman" pitchFamily="18" charset="0"/>
                <a:ea typeface="標楷體" pitchFamily="65" charset="-120"/>
              </a:rPr>
              <a:t>ps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  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ALU operation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: 200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</a:rPr>
              <a:t>ps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    Register file R/W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: 100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</a:rPr>
              <a:t>ps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To compare the average time between instructions of a single-cycle implementation to a pipelined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implementation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Solution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pipeline execution clock cycle must have the worst-case clock cycle of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200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execute three </a:t>
            </a:r>
            <a:r>
              <a:rPr lang="en-US" altLang="zh-TW" sz="1600" dirty="0" err="1" smtClean="0">
                <a:latin typeface="Comic Sans MS" panose="030F0702030302020204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instructions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time between the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</a:t>
            </a:r>
            <a:r>
              <a:rPr lang="en-US" altLang="zh-TW" sz="1400" i="1" baseline="30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4</a:t>
            </a:r>
            <a:r>
              <a:rPr lang="en-US" altLang="zh-TW" sz="1400" i="1" baseline="30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2400 </a:t>
            </a:r>
            <a:r>
              <a:rPr lang="en-US" altLang="zh-TW" sz="14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vs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. 600 </a:t>
            </a:r>
            <a:r>
              <a:rPr lang="en-US" altLang="zh-TW" sz="1400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total execution time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2400 </a:t>
            </a:r>
            <a:r>
              <a:rPr lang="en-US" altLang="zh-TW" sz="14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vs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. 1400 </a:t>
            </a:r>
            <a:r>
              <a:rPr lang="en-US" altLang="zh-TW" sz="14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4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5" name="Text Box 52"/>
          <p:cNvSpPr txBox="1">
            <a:spLocks noChangeArrowheads="1"/>
          </p:cNvSpPr>
          <p:nvPr/>
        </p:nvSpPr>
        <p:spPr bwMode="auto">
          <a:xfrm>
            <a:off x="6838368" y="1342509"/>
            <a:ext cx="22102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4.26 Total time for each instruction calculated from the time for each component.</a:t>
            </a:r>
          </a:p>
        </p:txBody>
      </p:sp>
      <p:sp>
        <p:nvSpPr>
          <p:cNvPr id="6" name="Text Box 53"/>
          <p:cNvSpPr txBox="1">
            <a:spLocks noChangeArrowheads="1"/>
          </p:cNvSpPr>
          <p:nvPr/>
        </p:nvSpPr>
        <p:spPr bwMode="auto">
          <a:xfrm>
            <a:off x="1331913" y="6497638"/>
            <a:ext cx="658971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4.27 Single-cycle, nonpipelined execution in top vs. pipelined execution in bottom.</a:t>
            </a:r>
          </a:p>
        </p:txBody>
      </p:sp>
      <p:pic>
        <p:nvPicPr>
          <p:cNvPr id="7" name="Picture 58" descr="f04-27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2420938"/>
            <a:ext cx="5535612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6"/>
          <p:cNvSpPr txBox="1">
            <a:spLocks noChangeArrowheads="1"/>
          </p:cNvSpPr>
          <p:nvPr/>
        </p:nvSpPr>
        <p:spPr bwMode="auto">
          <a:xfrm>
            <a:off x="7596188" y="3990975"/>
            <a:ext cx="7445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2400 </a:t>
            </a:r>
            <a:r>
              <a:rPr lang="en-US" altLang="zh-TW" sz="1600" b="1" dirty="0" err="1">
                <a:latin typeface="Times New Roman" pitchFamily="18" charset="0"/>
                <a:ea typeface="標楷體" pitchFamily="65" charset="-120"/>
              </a:rPr>
              <a:t>ps</a:t>
            </a:r>
            <a:endParaRPr lang="en-US" altLang="zh-TW" sz="1600" b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6737350" y="6080125"/>
            <a:ext cx="7143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1400 ps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67544" y="476672"/>
            <a:ext cx="6315075" cy="1552575"/>
            <a:chOff x="467544" y="476672"/>
            <a:chExt cx="6315075" cy="155257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76672"/>
              <a:ext cx="6315075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55"/>
            <p:cNvSpPr>
              <a:spLocks noChangeArrowheads="1"/>
            </p:cNvSpPr>
            <p:nvPr/>
          </p:nvSpPr>
          <p:spPr bwMode="auto">
            <a:xfrm>
              <a:off x="5434102" y="1402821"/>
              <a:ext cx="678279" cy="213339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8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b="1" i="1" dirty="0" smtClean="0">
                <a:ea typeface="標楷體" pitchFamily="65" charset="-120"/>
              </a:rPr>
              <a:t>Pipeline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Pipelining speed-up discussion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Assuming ideal conditions: the stages are perfectly balanced</a:t>
            </a:r>
          </a:p>
          <a:p>
            <a:pPr marL="1371600" lvl="3" indent="0">
              <a:buNone/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</a:endParaRPr>
          </a:p>
          <a:p>
            <a:pPr lvl="3"/>
            <a:endParaRPr lang="en-US" altLang="zh-TW" sz="1600" dirty="0" smtClean="0">
              <a:latin typeface="Times New Roman" pitchFamily="18" charset="0"/>
              <a:ea typeface="標楷體" pitchFamily="65" charset="-120"/>
            </a:endParaRPr>
          </a:p>
          <a:p>
            <a:pPr lvl="3"/>
            <a:endParaRPr lang="en-US" altLang="zh-TW" sz="1600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Under ideal conditions and with a large  number of instructions</a:t>
            </a:r>
          </a:p>
          <a:p>
            <a:pPr marL="1371600" lvl="3" indent="0">
              <a:buNone/>
            </a:pP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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speedup is approximately equal to the number of pipe stages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 previous example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800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should be improved to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160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Pipelining involves some overhead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time per instruction in the pipelined processor will exceed the minimum possible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speed-up will be less than the number of pipeline stages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 the previous example: 2400 </a:t>
            </a:r>
            <a:r>
              <a:rPr lang="en-US" altLang="zh-TW" sz="1800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 1400 </a:t>
            </a:r>
            <a:r>
              <a:rPr lang="en-US" altLang="zh-TW" sz="1800" dirty="0" err="1" smtClean="0">
                <a:latin typeface="Times New Roman" pitchFamily="18" charset="0"/>
                <a:ea typeface="標楷體" pitchFamily="65" charset="-120"/>
                <a:sym typeface="Symbol"/>
              </a:rPr>
              <a:t>ps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sym typeface="Symbol"/>
            </a:endParaRPr>
          </a:p>
          <a:p>
            <a:pPr lvl="3"/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3 </a:t>
            </a:r>
            <a:r>
              <a:rPr lang="en-US" altLang="zh-TW" sz="1600" dirty="0" err="1" smtClean="0">
                <a:latin typeface="Comic Sans MS" panose="030F0702030302020204" pitchFamily="66" charset="0"/>
                <a:ea typeface="標楷體" pitchFamily="65" charset="-120"/>
                <a:sym typeface="Symbol"/>
              </a:rPr>
              <a:t>lw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instructions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: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speedup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 = 2400/1400  1.71</a:t>
            </a:r>
          </a:p>
          <a:p>
            <a:pPr lvl="3"/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1,000,003 </a:t>
            </a:r>
            <a:r>
              <a:rPr lang="en-US" altLang="zh-TW" sz="1600" dirty="0" err="1" smtClean="0">
                <a:latin typeface="Comic Sans MS" panose="030F0702030302020204" pitchFamily="66" charset="0"/>
                <a:ea typeface="標楷體" pitchFamily="65" charset="-120"/>
                <a:sym typeface="Symbol"/>
              </a:rPr>
              <a:t>lw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instructions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: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speedup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 = 800,002,400/200,001,400  4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Summary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Pipelining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improves performance by increasing instruction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throughput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, as opposed to decreasing the execution time of an individual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instruction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 throughput is the important metric because real programs execute billions of instructions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083879"/>
              </p:ext>
            </p:extLst>
          </p:nvPr>
        </p:nvGraphicFramePr>
        <p:xfrm>
          <a:off x="1762472" y="1752600"/>
          <a:ext cx="52578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方程式" r:id="rId3" imgW="4394160" imgH="444240" progId="Equation.3">
                  <p:embed/>
                </p:oleObj>
              </mc:Choice>
              <mc:Fallback>
                <p:oleObj name="方程式" r:id="rId3" imgW="43941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2472" y="1752600"/>
                        <a:ext cx="5257800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77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Designing instruction sets for pipelining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MIPS instruction set is designed for pipelined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execution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Characteristics of MIPS instruction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set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All MIPS instructions are the same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length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Easier to fetch and decode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instructions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Intel x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86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instruction set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Instructions vary from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1~15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 bytes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To translate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x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86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instructions into simple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micro-operation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To pipeline the micro-operations rather than the native x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86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 instructions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MIPS has only a few instruction formats, with the source register fields being located at the same place in each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instruction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2</a:t>
            </a:r>
            <a:r>
              <a:rPr lang="en-US" altLang="zh-TW" sz="1600" i="1" baseline="30000" dirty="0" smtClean="0">
                <a:latin typeface="Times New Roman" pitchFamily="18" charset="0"/>
                <a:ea typeface="標楷體" pitchFamily="65" charset="-120"/>
              </a:rPr>
              <a:t>nd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stage can begin reading the register file at the same time that the hardware is determining what type of instruction was fetched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Memory operands only appear in loads and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stores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We can use the execute stage to calculate the memory address and then access memory in the following stage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Operands must be aligned in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memory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A single data transfer instruction will not require two data memory accesses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requested data can be transferred in a single pipeline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stage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94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296344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hazards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Hazards are situations in pipelining when the next instruction cannot execute in the following clock cycle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Structural hazards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hardware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cannot support the combination of instructions that we want to execute in the same clock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cycle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Example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uppose we had a single memory instead of two memories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 the same clock cycle the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</a:t>
            </a:r>
            <a:r>
              <a:rPr lang="en-US" altLang="zh-TW" sz="1600" i="1" baseline="30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instruction is accessing data from memory while the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4</a:t>
            </a:r>
            <a:r>
              <a:rPr lang="en-US" altLang="zh-TW" sz="1600" i="1" baseline="30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instruction is fetching an instruction from the same memory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051720" y="3964721"/>
            <a:ext cx="5690550" cy="2704639"/>
            <a:chOff x="638" y="1751"/>
            <a:chExt cx="4439" cy="2105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638" y="1751"/>
            <a:ext cx="4439" cy="1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6" name="點陣圖影像" r:id="rId3" imgW="7047619" imgH="2238687" progId="Paint.Picture">
                    <p:embed/>
                  </p:oleObj>
                </mc:Choice>
                <mc:Fallback>
                  <p:oleObj name="點陣圖影像" r:id="rId3" imgW="7047619" imgH="2238687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" y="1751"/>
                          <a:ext cx="4439" cy="1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759" y="3192"/>
              <a:ext cx="7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>
                  <a:latin typeface="Comic Sans MS" pitchFamily="66" charset="0"/>
                  <a:ea typeface="標楷體" pitchFamily="65" charset="-120"/>
                </a:rPr>
                <a:t>lw</a:t>
              </a:r>
              <a:r>
                <a:rPr lang="en-US" altLang="zh-TW" sz="1600" b="1">
                  <a:latin typeface="Times New Roman" pitchFamily="18" charset="0"/>
                  <a:ea typeface="標楷體" pitchFamily="65" charset="-120"/>
                </a:rPr>
                <a:t> $4, 400($0)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3194" y="3688"/>
              <a:ext cx="1273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400" dirty="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structural hazards</a:t>
              </a:r>
            </a:p>
          </p:txBody>
        </p:sp>
        <p:graphicFrame>
          <p:nvGraphicFramePr>
            <p:cNvPr id="8" name="Object 5"/>
            <p:cNvGraphicFramePr>
              <a:graphicFrameLocks noChangeAspect="1"/>
            </p:cNvGraphicFramePr>
            <p:nvPr/>
          </p:nvGraphicFramePr>
          <p:xfrm>
            <a:off x="2789" y="3132"/>
            <a:ext cx="19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7" name="點陣圖影像" r:id="rId5" imgW="3104762" imgH="457143" progId="Paint.Picture">
                    <p:embed/>
                  </p:oleObj>
                </mc:Choice>
                <mc:Fallback>
                  <p:oleObj name="點陣圖影像" r:id="rId5" imgW="3104762" imgH="457143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3132"/>
                          <a:ext cx="195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3028" y="3285"/>
              <a:ext cx="257" cy="37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3059" y="2430"/>
              <a:ext cx="348" cy="121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53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444847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hazards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 hazards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The pipeline must be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stalled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because one step must wait for another to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complete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Arising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from the dependence of one instruction on an earlier one that is still in the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pipeline</a:t>
            </a:r>
          </a:p>
          <a:p>
            <a:pPr lvl="3" eaLnBrk="1" hangingPunct="1">
              <a:tabLst>
                <a:tab pos="2151063" algn="l"/>
                <a:tab pos="3587750" algn="l"/>
              </a:tabLst>
            </a:pPr>
            <a:r>
              <a:rPr lang="en-US" altLang="zh-TW" sz="1600" dirty="0">
                <a:latin typeface="Comic Sans MS" pitchFamily="66" charset="0"/>
                <a:ea typeface="標楷體" pitchFamily="65" charset="-120"/>
              </a:rPr>
              <a:t>add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0, 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0, 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</a:t>
            </a:r>
          </a:p>
          <a:p>
            <a:pPr lvl="3">
              <a:buNone/>
              <a:tabLst>
                <a:tab pos="2151063" algn="l"/>
                <a:tab pos="3587750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</a:rPr>
              <a:t>sub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2, 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0, $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3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 3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clock cycles are wasted in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pipeline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Compiler can remove data hazards but its results is not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satisfactory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These dependences happen too often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The delay is too long to expect the compiler to rescue us from this dilemma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Solution: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forwarding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bypassing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Adding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extra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hardware to retrieve the missing item early from the internal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resource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Forwarding paths are valid only if the destination stage is later in time than the source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stage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  <p:pic>
        <p:nvPicPr>
          <p:cNvPr id="4" name="Picture 5" descr="f04-29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016773"/>
            <a:ext cx="4797425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28184" y="6309320"/>
            <a:ext cx="26754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4.29 Graphical representation of forwarding.</a:t>
            </a:r>
          </a:p>
        </p:txBody>
      </p:sp>
    </p:spTree>
    <p:extLst>
      <p:ext uri="{BB962C8B-B14F-4D97-AF65-F5344CB8AC3E}">
        <p14:creationId xmlns:p14="http://schemas.microsoft.com/office/powerpoint/2010/main" val="18002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86429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hazards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 hazards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Solution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forwarding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bypassing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 (Cont.)</a:t>
            </a:r>
            <a:endParaRPr lang="en-US" altLang="zh-TW" sz="1800" b="1" i="1" dirty="0" smtClean="0">
              <a:latin typeface="Times New Roman" pitchFamily="18" charset="0"/>
              <a:ea typeface="標楷體" pitchFamily="65" charset="-120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Forwarding cannot prevent all pipeline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stalls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Load-use data hazard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data being loaded by a </a:t>
            </a:r>
            <a:r>
              <a:rPr lang="en-US" altLang="zh-TW" sz="1400" dirty="0" err="1" smtClean="0">
                <a:latin typeface="Comic Sans MS" panose="030F0702030302020204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instruction has not yet become available when it is needed by another instruction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Pipeline stall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bubble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stall initiated in order to resolve a hazard</a:t>
            </a:r>
          </a:p>
        </p:txBody>
      </p:sp>
      <p:pic>
        <p:nvPicPr>
          <p:cNvPr id="4" name="Picture 5" descr="f04-30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40" y="3645024"/>
            <a:ext cx="5790258" cy="228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63688" y="6185843"/>
            <a:ext cx="5948362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4.30 We need a stall even with forwarding when an R-format instruction following a load tries to use the data.</a:t>
            </a:r>
          </a:p>
        </p:txBody>
      </p:sp>
    </p:spTree>
    <p:extLst>
      <p:ext uri="{BB962C8B-B14F-4D97-AF65-F5344CB8AC3E}">
        <p14:creationId xmlns:p14="http://schemas.microsoft.com/office/powerpoint/2010/main" val="34378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A basic MIPS implementation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An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implementation includes the following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instruction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Memory-reference instructions 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800" dirty="0" err="1" smtClean="0">
                <a:latin typeface="Comic Sans MS" pitchFamily="66" charset="0"/>
                <a:ea typeface="標楷體" pitchFamily="65" charset="-120"/>
              </a:rPr>
              <a:t>sw</a:t>
            </a:r>
            <a:endParaRPr lang="en-US" altLang="zh-TW" sz="1800" dirty="0" smtClean="0">
              <a:latin typeface="Comic Sans MS" pitchFamily="66" charset="0"/>
              <a:ea typeface="標楷體" pitchFamily="65" charset="-120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Arithmetic-logical instructions 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</a:rPr>
              <a:t>add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</a:rPr>
              <a:t>sub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</a:rPr>
              <a:t>and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</a:rPr>
              <a:t>or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800" dirty="0" err="1" smtClean="0">
                <a:latin typeface="Comic Sans MS" pitchFamily="66" charset="0"/>
                <a:ea typeface="標楷體" pitchFamily="65" charset="-120"/>
              </a:rPr>
              <a:t>slt</a:t>
            </a:r>
            <a:endParaRPr lang="en-US" altLang="zh-TW" sz="1800" dirty="0" smtClean="0">
              <a:latin typeface="Comic Sans MS" pitchFamily="66" charset="0"/>
              <a:ea typeface="標楷體" pitchFamily="65" charset="-120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Branch instructions 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</a:rPr>
              <a:t>beq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800" dirty="0" smtClean="0">
                <a:latin typeface="Comic Sans MS" panose="030F0702030302020204" pitchFamily="66" charset="0"/>
                <a:ea typeface="標楷體" pitchFamily="65" charset="-120"/>
              </a:rPr>
              <a:t>j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An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overview of the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implementation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Execution steps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Step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1: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send the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program counter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(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)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to the memory to fetch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instruction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Step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2: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read one or two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registers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Using fields of the instruction to select the registers to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read</a:t>
            </a:r>
          </a:p>
          <a:p>
            <a:pPr lvl="4"/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read one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register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Other instructions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read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two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registers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Step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3: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use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arithmetic-logical unit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(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ALU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4"/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address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calculation</a:t>
            </a:r>
          </a:p>
          <a:p>
            <a:pPr lvl="4"/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add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sub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and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or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slt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operation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execution</a:t>
            </a:r>
          </a:p>
          <a:p>
            <a:pPr lvl="4"/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beq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comparison</a:t>
            </a:r>
          </a:p>
          <a:p>
            <a:pPr lvl="4"/>
            <a:r>
              <a:rPr lang="en-US" altLang="zh-TW" sz="1400" dirty="0" smtClean="0">
                <a:latin typeface="Comic Sans MS" pitchFamily="66" charset="0"/>
                <a:ea typeface="標楷體" pitchFamily="65" charset="-120"/>
              </a:rPr>
              <a:t>j</a:t>
            </a:r>
            <a:r>
              <a:rPr lang="en-US" altLang="zh-TW" sz="1400" smtClean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i="1" smtClean="0">
                <a:latin typeface="Times New Roman" pitchFamily="18" charset="0"/>
                <a:ea typeface="標楷體" pitchFamily="65" charset="-120"/>
              </a:rPr>
              <a:t>doesn’t use ALU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Step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4 &amp; 5: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actions depend on different instruction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types</a:t>
            </a:r>
          </a:p>
          <a:p>
            <a:pPr lvl="4"/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access the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memory</a:t>
            </a:r>
          </a:p>
          <a:p>
            <a:pPr lvl="4"/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add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sub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and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or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slt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write the register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file</a:t>
            </a:r>
          </a:p>
          <a:p>
            <a:pPr lvl="4"/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beq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j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change the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, otherwise the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 should be incremented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by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 4</a:t>
            </a:r>
            <a:endParaRPr lang="en-US" altLang="zh-TW" sz="1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03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58437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hazards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 hazards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Example: reordering code to avoid pipeline stalls</a:t>
            </a:r>
            <a:endParaRPr lang="en-US" altLang="zh-TW" sz="1800" b="1" i="1" dirty="0" smtClean="0">
              <a:latin typeface="Times New Roman" pitchFamily="18" charset="0"/>
              <a:ea typeface="標楷體" pitchFamily="65" charset="-120"/>
            </a:endParaRP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a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b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+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e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;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c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b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+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f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;</a:t>
            </a: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Original</a:t>
            </a:r>
          </a:p>
          <a:p>
            <a:pPr lvl="4" eaLnBrk="1" hangingPunct="1">
              <a:tabLst>
                <a:tab pos="2601913" algn="l"/>
                <a:tab pos="4300538" algn="l"/>
              </a:tabLst>
            </a:pP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1, 0($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0)	#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load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b</a:t>
            </a:r>
          </a:p>
          <a:p>
            <a:pPr lvl="4">
              <a:buNone/>
              <a:tabLst>
                <a:tab pos="2601913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2, 4($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0)	#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load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e</a:t>
            </a:r>
          </a:p>
          <a:p>
            <a:pPr lvl="4">
              <a:buNone/>
              <a:tabLst>
                <a:tab pos="2601913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add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3, 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1, 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2</a:t>
            </a:r>
          </a:p>
          <a:p>
            <a:pPr lvl="4">
              <a:buNone/>
              <a:tabLst>
                <a:tab pos="2601913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3, 12($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0)</a:t>
            </a:r>
          </a:p>
          <a:p>
            <a:pPr lvl="4">
              <a:buNone/>
              <a:tabLst>
                <a:tab pos="2601913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4, 8($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0)	#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load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f</a:t>
            </a:r>
          </a:p>
          <a:p>
            <a:pPr lvl="4">
              <a:buNone/>
              <a:tabLst>
                <a:tab pos="2601913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add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5, 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1, 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4</a:t>
            </a:r>
          </a:p>
          <a:p>
            <a:pPr lvl="4">
              <a:buNone/>
              <a:tabLst>
                <a:tab pos="2601913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5, 16($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0)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609209"/>
              </p:ext>
            </p:extLst>
          </p:nvPr>
        </p:nvGraphicFramePr>
        <p:xfrm>
          <a:off x="539552" y="4509120"/>
          <a:ext cx="7905750" cy="1893891"/>
        </p:xfrm>
        <a:graphic>
          <a:graphicData uri="http://schemas.openxmlformats.org/drawingml/2006/table">
            <a:tbl>
              <a:tblPr/>
              <a:tblGrid>
                <a:gridCol w="563562"/>
                <a:gridCol w="566738"/>
                <a:gridCol w="563562"/>
                <a:gridCol w="565150"/>
                <a:gridCol w="563563"/>
                <a:gridCol w="566737"/>
                <a:gridCol w="563563"/>
                <a:gridCol w="558800"/>
                <a:gridCol w="571500"/>
                <a:gridCol w="563562"/>
                <a:gridCol w="565150"/>
                <a:gridCol w="563563"/>
                <a:gridCol w="566737"/>
                <a:gridCol w="563563"/>
              </a:tblGrid>
              <a:tr h="2476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1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2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3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4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5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6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7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8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9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10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11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12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13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9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9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9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9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9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sw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9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9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9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9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sw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oup 193"/>
          <p:cNvGrpSpPr>
            <a:grpSpLocks/>
          </p:cNvGrpSpPr>
          <p:nvPr/>
        </p:nvGrpSpPr>
        <p:grpSpPr bwMode="auto">
          <a:xfrm>
            <a:off x="3020018" y="4840809"/>
            <a:ext cx="5133975" cy="1292225"/>
            <a:chOff x="1902" y="3232"/>
            <a:chExt cx="3234" cy="814"/>
          </a:xfrm>
        </p:grpSpPr>
        <p:sp>
          <p:nvSpPr>
            <p:cNvPr id="6" name="Line 194"/>
            <p:cNvSpPr>
              <a:spLocks noChangeShapeType="1"/>
            </p:cNvSpPr>
            <p:nvPr/>
          </p:nvSpPr>
          <p:spPr bwMode="auto">
            <a:xfrm>
              <a:off x="2416" y="3361"/>
              <a:ext cx="146" cy="226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" name="Line 195"/>
            <p:cNvSpPr>
              <a:spLocks noChangeShapeType="1"/>
            </p:cNvSpPr>
            <p:nvPr/>
          </p:nvSpPr>
          <p:spPr bwMode="auto">
            <a:xfrm>
              <a:off x="2398" y="3232"/>
              <a:ext cx="166" cy="333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" name="Text Box 196"/>
            <p:cNvSpPr txBox="1">
              <a:spLocks noChangeArrowheads="1"/>
            </p:cNvSpPr>
            <p:nvPr/>
          </p:nvSpPr>
          <p:spPr bwMode="auto">
            <a:xfrm>
              <a:off x="2454" y="3266"/>
              <a:ext cx="1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100" b="1" i="1">
                  <a:solidFill>
                    <a:srgbClr val="3333FF"/>
                  </a:solidFill>
                  <a:latin typeface="Times New Roman" pitchFamily="18" charset="0"/>
                  <a:ea typeface="標楷體" pitchFamily="65" charset="-120"/>
                </a:rPr>
                <a:t>b</a:t>
              </a:r>
            </a:p>
          </p:txBody>
        </p:sp>
        <p:sp>
          <p:nvSpPr>
            <p:cNvPr id="9" name="Text Box 197"/>
            <p:cNvSpPr txBox="1">
              <a:spLocks noChangeArrowheads="1"/>
            </p:cNvSpPr>
            <p:nvPr/>
          </p:nvSpPr>
          <p:spPr bwMode="auto">
            <a:xfrm>
              <a:off x="2375" y="3449"/>
              <a:ext cx="1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100" b="1" i="1">
                  <a:solidFill>
                    <a:srgbClr val="3333FF"/>
                  </a:solidFill>
                  <a:latin typeface="Times New Roman" pitchFamily="18" charset="0"/>
                  <a:ea typeface="標楷體" pitchFamily="65" charset="-120"/>
                </a:rPr>
                <a:t>e</a:t>
              </a:r>
            </a:p>
          </p:txBody>
        </p:sp>
        <p:sp>
          <p:nvSpPr>
            <p:cNvPr id="10" name="Text Box 198"/>
            <p:cNvSpPr txBox="1">
              <a:spLocks noChangeArrowheads="1"/>
            </p:cNvSpPr>
            <p:nvPr/>
          </p:nvSpPr>
          <p:spPr bwMode="auto">
            <a:xfrm>
              <a:off x="3893" y="3814"/>
              <a:ext cx="1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100" b="1" i="1">
                  <a:solidFill>
                    <a:srgbClr val="3333FF"/>
                  </a:solidFill>
                  <a:latin typeface="Times New Roman" pitchFamily="18" charset="0"/>
                  <a:ea typeface="標楷體" pitchFamily="65" charset="-120"/>
                </a:rPr>
                <a:t>f</a:t>
              </a:r>
            </a:p>
          </p:txBody>
        </p:sp>
        <p:grpSp>
          <p:nvGrpSpPr>
            <p:cNvPr id="11" name="Group 199"/>
            <p:cNvGrpSpPr>
              <a:grpSpLocks/>
            </p:cNvGrpSpPr>
            <p:nvPr/>
          </p:nvGrpSpPr>
          <p:grpSpPr bwMode="auto">
            <a:xfrm>
              <a:off x="1902" y="3389"/>
              <a:ext cx="479" cy="134"/>
              <a:chOff x="4666" y="1142"/>
              <a:chExt cx="479" cy="134"/>
            </a:xfrm>
          </p:grpSpPr>
          <p:sp>
            <p:nvSpPr>
              <p:cNvPr id="28" name="Text Box 200"/>
              <p:cNvSpPr txBox="1">
                <a:spLocks noChangeArrowheads="1"/>
              </p:cNvSpPr>
              <p:nvPr/>
            </p:nvSpPr>
            <p:spPr bwMode="auto">
              <a:xfrm>
                <a:off x="4736" y="1156"/>
                <a:ext cx="340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100">
                    <a:solidFill>
                      <a:srgbClr val="FF3300"/>
                    </a:solidFill>
                    <a:latin typeface="Comic Sans MS" pitchFamily="66" charset="0"/>
                    <a:ea typeface="標楷體" pitchFamily="65" charset="-120"/>
                  </a:rPr>
                  <a:t>bubble</a:t>
                </a:r>
              </a:p>
            </p:txBody>
          </p:sp>
          <p:sp>
            <p:nvSpPr>
              <p:cNvPr id="29" name="Oval 201"/>
              <p:cNvSpPr>
                <a:spLocks noChangeArrowheads="1"/>
              </p:cNvSpPr>
              <p:nvPr/>
            </p:nvSpPr>
            <p:spPr bwMode="auto">
              <a:xfrm>
                <a:off x="4666" y="1142"/>
                <a:ext cx="479" cy="134"/>
              </a:xfrm>
              <a:prstGeom prst="ellips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1600"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grpSp>
          <p:nvGrpSpPr>
            <p:cNvPr id="12" name="Group 202"/>
            <p:cNvGrpSpPr>
              <a:grpSpLocks/>
            </p:cNvGrpSpPr>
            <p:nvPr/>
          </p:nvGrpSpPr>
          <p:grpSpPr bwMode="auto">
            <a:xfrm>
              <a:off x="2556" y="3388"/>
              <a:ext cx="479" cy="134"/>
              <a:chOff x="4666" y="1142"/>
              <a:chExt cx="479" cy="134"/>
            </a:xfrm>
          </p:grpSpPr>
          <p:sp>
            <p:nvSpPr>
              <p:cNvPr id="26" name="Text Box 203"/>
              <p:cNvSpPr txBox="1">
                <a:spLocks noChangeArrowheads="1"/>
              </p:cNvSpPr>
              <p:nvPr/>
            </p:nvSpPr>
            <p:spPr bwMode="auto">
              <a:xfrm>
                <a:off x="4736" y="1156"/>
                <a:ext cx="340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100">
                    <a:solidFill>
                      <a:srgbClr val="FF3300"/>
                    </a:solidFill>
                    <a:latin typeface="Comic Sans MS" pitchFamily="66" charset="0"/>
                    <a:ea typeface="標楷體" pitchFamily="65" charset="-120"/>
                  </a:rPr>
                  <a:t>bubble</a:t>
                </a:r>
              </a:p>
            </p:txBody>
          </p:sp>
          <p:sp>
            <p:nvSpPr>
              <p:cNvPr id="27" name="Oval 204"/>
              <p:cNvSpPr>
                <a:spLocks noChangeArrowheads="1"/>
              </p:cNvSpPr>
              <p:nvPr/>
            </p:nvSpPr>
            <p:spPr bwMode="auto">
              <a:xfrm>
                <a:off x="4666" y="1142"/>
                <a:ext cx="479" cy="134"/>
              </a:xfrm>
              <a:prstGeom prst="ellips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1600"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grpSp>
          <p:nvGrpSpPr>
            <p:cNvPr id="13" name="Group 205"/>
            <p:cNvGrpSpPr>
              <a:grpSpLocks/>
            </p:cNvGrpSpPr>
            <p:nvPr/>
          </p:nvGrpSpPr>
          <p:grpSpPr bwMode="auto">
            <a:xfrm>
              <a:off x="3225" y="3388"/>
              <a:ext cx="479" cy="134"/>
              <a:chOff x="4666" y="1142"/>
              <a:chExt cx="479" cy="134"/>
            </a:xfrm>
          </p:grpSpPr>
          <p:sp>
            <p:nvSpPr>
              <p:cNvPr id="24" name="Text Box 206"/>
              <p:cNvSpPr txBox="1">
                <a:spLocks noChangeArrowheads="1"/>
              </p:cNvSpPr>
              <p:nvPr/>
            </p:nvSpPr>
            <p:spPr bwMode="auto">
              <a:xfrm>
                <a:off x="4736" y="1156"/>
                <a:ext cx="340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100">
                    <a:solidFill>
                      <a:srgbClr val="FF3300"/>
                    </a:solidFill>
                    <a:latin typeface="Comic Sans MS" pitchFamily="66" charset="0"/>
                    <a:ea typeface="標楷體" pitchFamily="65" charset="-120"/>
                  </a:rPr>
                  <a:t>bubble</a:t>
                </a:r>
              </a:p>
            </p:txBody>
          </p:sp>
          <p:sp>
            <p:nvSpPr>
              <p:cNvPr id="25" name="Oval 207"/>
              <p:cNvSpPr>
                <a:spLocks noChangeArrowheads="1"/>
              </p:cNvSpPr>
              <p:nvPr/>
            </p:nvSpPr>
            <p:spPr bwMode="auto">
              <a:xfrm>
                <a:off x="4666" y="1142"/>
                <a:ext cx="479" cy="134"/>
              </a:xfrm>
              <a:prstGeom prst="ellips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1600"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grpSp>
          <p:nvGrpSpPr>
            <p:cNvPr id="14" name="Group 208"/>
            <p:cNvGrpSpPr>
              <a:grpSpLocks/>
            </p:cNvGrpSpPr>
            <p:nvPr/>
          </p:nvGrpSpPr>
          <p:grpSpPr bwMode="auto">
            <a:xfrm>
              <a:off x="3334" y="3859"/>
              <a:ext cx="479" cy="134"/>
              <a:chOff x="4666" y="1142"/>
              <a:chExt cx="479" cy="134"/>
            </a:xfrm>
          </p:grpSpPr>
          <p:sp>
            <p:nvSpPr>
              <p:cNvPr id="22" name="Text Box 209"/>
              <p:cNvSpPr txBox="1">
                <a:spLocks noChangeArrowheads="1"/>
              </p:cNvSpPr>
              <p:nvPr/>
            </p:nvSpPr>
            <p:spPr bwMode="auto">
              <a:xfrm>
                <a:off x="4736" y="1156"/>
                <a:ext cx="340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100">
                    <a:solidFill>
                      <a:srgbClr val="FF3300"/>
                    </a:solidFill>
                    <a:latin typeface="Comic Sans MS" pitchFamily="66" charset="0"/>
                    <a:ea typeface="標楷體" pitchFamily="65" charset="-120"/>
                  </a:rPr>
                  <a:t>bubble</a:t>
                </a:r>
              </a:p>
            </p:txBody>
          </p:sp>
          <p:sp>
            <p:nvSpPr>
              <p:cNvPr id="23" name="Oval 210"/>
              <p:cNvSpPr>
                <a:spLocks noChangeArrowheads="1"/>
              </p:cNvSpPr>
              <p:nvPr/>
            </p:nvSpPr>
            <p:spPr bwMode="auto">
              <a:xfrm>
                <a:off x="4666" y="1142"/>
                <a:ext cx="479" cy="134"/>
              </a:xfrm>
              <a:prstGeom prst="ellips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1600"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grpSp>
          <p:nvGrpSpPr>
            <p:cNvPr id="15" name="Group 211"/>
            <p:cNvGrpSpPr>
              <a:grpSpLocks/>
            </p:cNvGrpSpPr>
            <p:nvPr/>
          </p:nvGrpSpPr>
          <p:grpSpPr bwMode="auto">
            <a:xfrm>
              <a:off x="3988" y="3859"/>
              <a:ext cx="479" cy="134"/>
              <a:chOff x="4666" y="1142"/>
              <a:chExt cx="479" cy="134"/>
            </a:xfrm>
          </p:grpSpPr>
          <p:sp>
            <p:nvSpPr>
              <p:cNvPr id="20" name="Text Box 212"/>
              <p:cNvSpPr txBox="1">
                <a:spLocks noChangeArrowheads="1"/>
              </p:cNvSpPr>
              <p:nvPr/>
            </p:nvSpPr>
            <p:spPr bwMode="auto">
              <a:xfrm>
                <a:off x="4736" y="1156"/>
                <a:ext cx="340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100">
                    <a:solidFill>
                      <a:srgbClr val="FF3300"/>
                    </a:solidFill>
                    <a:latin typeface="Comic Sans MS" pitchFamily="66" charset="0"/>
                    <a:ea typeface="標楷體" pitchFamily="65" charset="-120"/>
                  </a:rPr>
                  <a:t>bubble</a:t>
                </a:r>
              </a:p>
            </p:txBody>
          </p:sp>
          <p:sp>
            <p:nvSpPr>
              <p:cNvPr id="21" name="Oval 213"/>
              <p:cNvSpPr>
                <a:spLocks noChangeArrowheads="1"/>
              </p:cNvSpPr>
              <p:nvPr/>
            </p:nvSpPr>
            <p:spPr bwMode="auto">
              <a:xfrm>
                <a:off x="4666" y="1142"/>
                <a:ext cx="479" cy="134"/>
              </a:xfrm>
              <a:prstGeom prst="ellips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1600"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grpSp>
          <p:nvGrpSpPr>
            <p:cNvPr id="16" name="Group 214"/>
            <p:cNvGrpSpPr>
              <a:grpSpLocks/>
            </p:cNvGrpSpPr>
            <p:nvPr/>
          </p:nvGrpSpPr>
          <p:grpSpPr bwMode="auto">
            <a:xfrm>
              <a:off x="4657" y="3859"/>
              <a:ext cx="479" cy="134"/>
              <a:chOff x="4666" y="1142"/>
              <a:chExt cx="479" cy="134"/>
            </a:xfrm>
          </p:grpSpPr>
          <p:sp>
            <p:nvSpPr>
              <p:cNvPr id="18" name="Text Box 215"/>
              <p:cNvSpPr txBox="1">
                <a:spLocks noChangeArrowheads="1"/>
              </p:cNvSpPr>
              <p:nvPr/>
            </p:nvSpPr>
            <p:spPr bwMode="auto">
              <a:xfrm>
                <a:off x="4736" y="1156"/>
                <a:ext cx="340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TW" sz="1100">
                    <a:solidFill>
                      <a:srgbClr val="FF3300"/>
                    </a:solidFill>
                    <a:latin typeface="Comic Sans MS" pitchFamily="66" charset="0"/>
                    <a:ea typeface="標楷體" pitchFamily="65" charset="-120"/>
                  </a:rPr>
                  <a:t>bubble</a:t>
                </a:r>
              </a:p>
            </p:txBody>
          </p:sp>
          <p:sp>
            <p:nvSpPr>
              <p:cNvPr id="19" name="Oval 216"/>
              <p:cNvSpPr>
                <a:spLocks noChangeArrowheads="1"/>
              </p:cNvSpPr>
              <p:nvPr/>
            </p:nvSpPr>
            <p:spPr bwMode="auto">
              <a:xfrm>
                <a:off x="4666" y="1142"/>
                <a:ext cx="479" cy="134"/>
              </a:xfrm>
              <a:prstGeom prst="ellips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Symbol" pitchFamily="18" charset="2"/>
                  <a:buChar char="§"/>
                  <a:defRPr kumimoji="1" sz="32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ebdings" pitchFamily="18" charset="2"/>
                  <a:buChar char="ñ"/>
                  <a:defRPr kumimoji="1" sz="28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itchFamily="2" charset="2"/>
                  <a:buChar char="«"/>
                  <a:defRPr kumimoji="1" sz="24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ebdings" pitchFamily="18" charset="2"/>
                  <a:buChar char="¯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 2" pitchFamily="18" charset="2"/>
                  <a:buChar char="ð"/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1600"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sp>
          <p:nvSpPr>
            <p:cNvPr id="17" name="Line 217"/>
            <p:cNvSpPr>
              <a:spLocks noChangeShapeType="1"/>
            </p:cNvSpPr>
            <p:nvPr/>
          </p:nvSpPr>
          <p:spPr bwMode="auto">
            <a:xfrm>
              <a:off x="3848" y="3820"/>
              <a:ext cx="146" cy="226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44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4808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hazards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 hazards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Example: reordering code to avoid pipeline stalls (Cont.)</a:t>
            </a:r>
            <a:endParaRPr lang="en-US" altLang="zh-TW" sz="1800" b="1" i="1" dirty="0" smtClean="0">
              <a:latin typeface="Times New Roman" pitchFamily="18" charset="0"/>
              <a:ea typeface="標楷體" pitchFamily="65" charset="-120"/>
            </a:endParaRP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Reordering</a:t>
            </a:r>
          </a:p>
          <a:p>
            <a:pPr lvl="4" eaLnBrk="1" hangingPunct="1">
              <a:tabLst>
                <a:tab pos="2692400" algn="l"/>
                <a:tab pos="4300538" algn="l"/>
              </a:tabLst>
            </a:pP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1, 0($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0)	#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load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b</a:t>
            </a:r>
          </a:p>
          <a:p>
            <a:pPr lvl="4">
              <a:buNone/>
              <a:tabLst>
                <a:tab pos="2692400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2, 4($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0)	#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load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e</a:t>
            </a:r>
          </a:p>
          <a:p>
            <a:pPr lvl="4">
              <a:buNone/>
              <a:tabLst>
                <a:tab pos="2692400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	$</a:t>
            </a:r>
            <a:r>
              <a:rPr lang="en-US" altLang="zh-TW" sz="1400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4, 8($</a:t>
            </a:r>
            <a:r>
              <a:rPr lang="en-US" altLang="zh-TW" sz="1400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0)	# </a:t>
            </a:r>
            <a:r>
              <a:rPr lang="en-US" altLang="zh-TW" sz="1400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load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f</a:t>
            </a:r>
          </a:p>
          <a:p>
            <a:pPr lvl="4">
              <a:buNone/>
              <a:tabLst>
                <a:tab pos="2692400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add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3, 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1, 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2</a:t>
            </a:r>
          </a:p>
          <a:p>
            <a:pPr lvl="4">
              <a:buNone/>
              <a:tabLst>
                <a:tab pos="2692400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3, 12($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0)</a:t>
            </a:r>
          </a:p>
          <a:p>
            <a:pPr lvl="4">
              <a:buNone/>
              <a:tabLst>
                <a:tab pos="2692400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add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5, 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1, 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4</a:t>
            </a:r>
          </a:p>
          <a:p>
            <a:pPr lvl="4">
              <a:buNone/>
              <a:tabLst>
                <a:tab pos="2692400" algn="l"/>
                <a:tab pos="4300538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err="1"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5, 16($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0)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Each MIPS instruction writes at most one result and does this in the last stage of the pipeline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Forwarding is harder if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There are multiple results to forward per instruction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There is a need to write a result early in instruction execution</a:t>
            </a:r>
            <a:endParaRPr lang="en-US" altLang="zh-TW" sz="1600" i="1" dirty="0">
              <a:latin typeface="Times New Roman" pitchFamily="18" charset="0"/>
              <a:ea typeface="標楷體" pitchFamily="65" charset="-120"/>
            </a:endParaRP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482632"/>
              </p:ext>
            </p:extLst>
          </p:nvPr>
        </p:nvGraphicFramePr>
        <p:xfrm>
          <a:off x="1093788" y="5229200"/>
          <a:ext cx="6775450" cy="1527488"/>
        </p:xfrm>
        <a:graphic>
          <a:graphicData uri="http://schemas.openxmlformats.org/drawingml/2006/table">
            <a:tbl>
              <a:tblPr/>
              <a:tblGrid>
                <a:gridCol w="563563"/>
                <a:gridCol w="566737"/>
                <a:gridCol w="563563"/>
                <a:gridCol w="565150"/>
                <a:gridCol w="563562"/>
                <a:gridCol w="566738"/>
                <a:gridCol w="563562"/>
                <a:gridCol w="558800"/>
                <a:gridCol w="571500"/>
                <a:gridCol w="563563"/>
                <a:gridCol w="565150"/>
                <a:gridCol w="563562"/>
              </a:tblGrid>
              <a:tr h="2473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4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5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6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7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8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9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10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11</a:t>
                      </a:r>
                    </a:p>
                  </a:txBody>
                  <a:tcPr marL="0" marR="0" marT="0" marB="0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sw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sw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IF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</a:t>
                      </a: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oup 146"/>
          <p:cNvGrpSpPr>
            <a:grpSpLocks/>
          </p:cNvGrpSpPr>
          <p:nvPr/>
        </p:nvGrpSpPr>
        <p:grpSpPr bwMode="auto">
          <a:xfrm>
            <a:off x="4305303" y="5594325"/>
            <a:ext cx="1458913" cy="892175"/>
            <a:chOff x="2823" y="3343"/>
            <a:chExt cx="919" cy="562"/>
          </a:xfrm>
        </p:grpSpPr>
        <p:sp>
          <p:nvSpPr>
            <p:cNvPr id="6" name="Line 140"/>
            <p:cNvSpPr>
              <a:spLocks noChangeShapeType="1"/>
            </p:cNvSpPr>
            <p:nvPr/>
          </p:nvSpPr>
          <p:spPr bwMode="auto">
            <a:xfrm>
              <a:off x="2877" y="3470"/>
              <a:ext cx="146" cy="226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" name="Line 141"/>
            <p:cNvSpPr>
              <a:spLocks noChangeShapeType="1"/>
            </p:cNvSpPr>
            <p:nvPr/>
          </p:nvSpPr>
          <p:spPr bwMode="auto">
            <a:xfrm>
              <a:off x="2857" y="3343"/>
              <a:ext cx="166" cy="333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8" name="Text Box 142"/>
            <p:cNvSpPr txBox="1">
              <a:spLocks noChangeArrowheads="1"/>
            </p:cNvSpPr>
            <p:nvPr/>
          </p:nvSpPr>
          <p:spPr bwMode="auto">
            <a:xfrm>
              <a:off x="2919" y="3387"/>
              <a:ext cx="1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100" b="1" i="1">
                  <a:solidFill>
                    <a:srgbClr val="3333FF"/>
                  </a:solidFill>
                  <a:latin typeface="Times New Roman" pitchFamily="18" charset="0"/>
                  <a:ea typeface="標楷體" pitchFamily="65" charset="-120"/>
                </a:rPr>
                <a:t>b</a:t>
              </a:r>
            </a:p>
          </p:txBody>
        </p:sp>
        <p:sp>
          <p:nvSpPr>
            <p:cNvPr id="9" name="Text Box 143"/>
            <p:cNvSpPr txBox="1">
              <a:spLocks noChangeArrowheads="1"/>
            </p:cNvSpPr>
            <p:nvPr/>
          </p:nvSpPr>
          <p:spPr bwMode="auto">
            <a:xfrm>
              <a:off x="2823" y="3547"/>
              <a:ext cx="1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100" b="1" i="1">
                  <a:solidFill>
                    <a:srgbClr val="3333FF"/>
                  </a:solidFill>
                  <a:latin typeface="Times New Roman" pitchFamily="18" charset="0"/>
                  <a:ea typeface="標楷體" pitchFamily="65" charset="-120"/>
                </a:rPr>
                <a:t>e</a:t>
              </a:r>
            </a:p>
          </p:txBody>
        </p:sp>
        <p:sp>
          <p:nvSpPr>
            <p:cNvPr id="10" name="Text Box 144"/>
            <p:cNvSpPr txBox="1">
              <a:spLocks noChangeArrowheads="1"/>
            </p:cNvSpPr>
            <p:nvPr/>
          </p:nvSpPr>
          <p:spPr bwMode="auto">
            <a:xfrm>
              <a:off x="3622" y="3621"/>
              <a:ext cx="120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100" b="1" i="1" dirty="0">
                  <a:solidFill>
                    <a:srgbClr val="3333FF"/>
                  </a:solidFill>
                  <a:latin typeface="Times New Roman" pitchFamily="18" charset="0"/>
                  <a:ea typeface="標楷體" pitchFamily="65" charset="-120"/>
                </a:rPr>
                <a:t>f</a:t>
              </a:r>
            </a:p>
          </p:txBody>
        </p:sp>
        <p:sp>
          <p:nvSpPr>
            <p:cNvPr id="11" name="Line 145"/>
            <p:cNvSpPr>
              <a:spLocks noChangeShapeType="1"/>
            </p:cNvSpPr>
            <p:nvPr/>
          </p:nvSpPr>
          <p:spPr bwMode="auto">
            <a:xfrm>
              <a:off x="3561" y="3574"/>
              <a:ext cx="178" cy="331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67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408843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hazards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Control hazards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hazard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Arising from the need to make a decision based on the results of one instruction while others are executing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 branch instruction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The instruction that was fetched is not the one that is needed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The flow of instruction addresses is not what the pipeline expected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Solution 1: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stall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stall immediately after fetching a branch, and waiting until the pipeline determines the outcome of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onservative option, slow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Example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Suppose the branch can be resolve in the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</a:t>
            </a:r>
            <a:r>
              <a:rPr lang="en-US" altLang="zh-TW" sz="1400" i="1" baseline="30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nd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stage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 the branch cannot be resolved in the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</a:t>
            </a:r>
            <a:r>
              <a:rPr lang="en-US" altLang="zh-TW" sz="1400" i="1" baseline="30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nd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stage, we will see an even larger slowdown</a:t>
            </a:r>
            <a:endParaRPr lang="en-US" altLang="zh-TW" sz="1400" i="1" dirty="0" smtClean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4" name="Picture 6" descr="f04-31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25144"/>
            <a:ext cx="5022850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07249" y="6021288"/>
            <a:ext cx="28292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4.31 Pipeline showing stalling on every conditional branch as solution to control hazards.</a:t>
            </a:r>
          </a:p>
        </p:txBody>
      </p:sp>
    </p:spTree>
    <p:extLst>
      <p:ext uri="{BB962C8B-B14F-4D97-AF65-F5344CB8AC3E}">
        <p14:creationId xmlns:p14="http://schemas.microsoft.com/office/powerpoint/2010/main" val="285320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28823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hazards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Control hazards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hazard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Solution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/>
              </a:rPr>
              <a:t>2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: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prediction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Simple approach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always predict that branches will be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untaken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Untaken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: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 pipeline proceeds at full speed</a:t>
            </a:r>
          </a:p>
          <a:p>
            <a:pPr lvl="4"/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Taken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: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 pipeline stall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Sophisticated version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: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branch prediction</a:t>
            </a:r>
          </a:p>
        </p:txBody>
      </p:sp>
      <p:pic>
        <p:nvPicPr>
          <p:cNvPr id="4" name="Picture 5" descr="f04-32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11463"/>
            <a:ext cx="4752621" cy="39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28184" y="5951021"/>
            <a:ext cx="27363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4.32 Predicting that branches are not taken as a solution to control hazard.</a:t>
            </a:r>
          </a:p>
        </p:txBody>
      </p:sp>
    </p:spTree>
    <p:extLst>
      <p:ext uri="{BB962C8B-B14F-4D97-AF65-F5344CB8AC3E}">
        <p14:creationId xmlns:p14="http://schemas.microsoft.com/office/powerpoint/2010/main" val="39784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hazards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Control hazards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hazard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Branch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prediction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assume a given outcome for the branch and proceed from that assumption rather than waiting to ascertain the actual outcome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Some branches predicted as taken and some as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untaken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Dynamic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hardware predictor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Making their guess depending on the behavior of each branch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May change predictions for a branch over the life of a program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When the guess is wrong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ensure the instructions following the wrongly guessed branch have no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effect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restart the pipeline from the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proper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address</a:t>
            </a:r>
          </a:p>
          <a:p>
            <a:r>
              <a:rPr lang="en-US" altLang="zh-TW" sz="2400" dirty="0" smtClean="0">
                <a:latin typeface="Arial" panose="020B0604020202020204" pitchFamily="34" charset="0"/>
                <a:ea typeface="標楷體" pitchFamily="65" charset="-120"/>
                <a:cs typeface="Arial" panose="020B0604020202020204" pitchFamily="34" charset="0"/>
                <a:sym typeface="Symbol" pitchFamily="18" charset="2"/>
              </a:rPr>
              <a:t>Pipeline overview summary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Pipelining is a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technique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exploit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parallelism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among instructions in a sequential instruction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stream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increase the number of simultaneously executing instructions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increase the rate at which instructions are started and completed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improve instruction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throughput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rather than individual instruction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 time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or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latency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Invisible to programmer</a:t>
            </a:r>
            <a:endParaRPr lang="en-US" altLang="zh-TW" sz="20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6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3600" b="1" dirty="0" smtClean="0">
                <a:latin typeface="Bookman Old Style" pitchFamily="18" charset="0"/>
                <a:ea typeface="標楷體" pitchFamily="65" charset="-120"/>
              </a:rPr>
              <a:t>Pipelined </a:t>
            </a:r>
            <a:r>
              <a:rPr lang="en-US" altLang="zh-TW" sz="3600" b="1" dirty="0" err="1" smtClean="0">
                <a:latin typeface="Bookman Old Style" pitchFamily="18" charset="0"/>
                <a:ea typeface="標楷體" pitchFamily="65" charset="-120"/>
              </a:rPr>
              <a:t>Datapath</a:t>
            </a:r>
            <a:r>
              <a:rPr lang="en-US" altLang="zh-TW" sz="3600" b="1" dirty="0" smtClean="0">
                <a:latin typeface="Bookman Old Style" pitchFamily="18" charset="0"/>
                <a:ea typeface="標楷體" pitchFamily="65" charset="-120"/>
              </a:rPr>
              <a:t> and Control</a:t>
            </a:r>
            <a:endParaRPr lang="en-US" altLang="zh-TW" sz="36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1232545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Pipelined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endParaRPr lang="en-US" altLang="zh-TW" sz="2400" dirty="0" smtClean="0">
              <a:ea typeface="標楷體" pitchFamily="65" charset="-120"/>
            </a:endParaRP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5 stages: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WB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Up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to 5 instructions will be in execution during any single clock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cycle</a:t>
            </a:r>
          </a:p>
        </p:txBody>
      </p:sp>
      <p:pic>
        <p:nvPicPr>
          <p:cNvPr id="7" name="Picture 6" descr="f04-33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145" y="2791998"/>
            <a:ext cx="5476103" cy="395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948264" y="6021288"/>
            <a:ext cx="20547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4.33 The single-cycle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(similar to Fig. 4.17).</a:t>
            </a:r>
          </a:p>
        </p:txBody>
      </p:sp>
    </p:spTree>
    <p:extLst>
      <p:ext uri="{BB962C8B-B14F-4D97-AF65-F5344CB8AC3E}">
        <p14:creationId xmlns:p14="http://schemas.microsoft.com/office/powerpoint/2010/main" val="642053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792288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Pipeline register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retain the value of an instruction for its other four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stages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All instructions advance during each clock cycle from one pipeline register to the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next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The registers are named for the two stages separated by that register</a:t>
            </a:r>
          </a:p>
          <a:p>
            <a:pPr lvl="2"/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can be thought of as a pipeline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register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PC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is part of the visible architectural state</a:t>
            </a:r>
            <a:endParaRPr lang="en-US" altLang="zh-TW" sz="1600" i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5" descr="f04-35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55" y="3212976"/>
            <a:ext cx="7041945" cy="324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375746" y="6528643"/>
            <a:ext cx="45513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4.35 The pipelined version of the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in Fig. 4.33.</a:t>
            </a:r>
          </a:p>
        </p:txBody>
      </p:sp>
    </p:spTree>
    <p:extLst>
      <p:ext uri="{BB962C8B-B14F-4D97-AF65-F5344CB8AC3E}">
        <p14:creationId xmlns:p14="http://schemas.microsoft.com/office/powerpoint/2010/main" val="13205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432248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Ex: </a:t>
            </a:r>
            <a:r>
              <a:rPr lang="en-US" altLang="zh-TW" sz="20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goes through the 5 stages of pipelined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Highlight of registers or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memory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Right half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read     Left half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write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fetch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read the instruction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using the address in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and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place in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increment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by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4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save to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and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endParaRPr lang="en-US" altLang="zh-TW" sz="1600" i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4" descr="f04-36-P374493-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012777"/>
            <a:ext cx="6677025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7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360240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Ex: </a:t>
            </a:r>
            <a:r>
              <a:rPr lang="en-US" altLang="zh-TW" sz="20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goes through the 5 stages of pipelined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 decode and register file read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3"/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16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-bit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immediate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field of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 supplied from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IF/ID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sign-extended to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32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bit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Register numbers supplied from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IF/ID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used to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read two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registers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All above three values and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PC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are placed in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endParaRPr lang="en-US" altLang="zh-TW" sz="1600" i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4" descr="f04-36-P374493-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5913"/>
            <a:ext cx="7072313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8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072208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Ex: </a:t>
            </a:r>
            <a:r>
              <a:rPr lang="en-US" altLang="zh-TW" sz="20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goes through the 5 stages of pipelined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Execute or address calculation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Using the ALU to calculate the load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address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add the contents of register 1 and the sign-extended immediate from the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ID/EX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 result is placed in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</a:t>
            </a:r>
            <a:endParaRPr lang="en-US" altLang="zh-TW" sz="1600" i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4" descr="f04-37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49" y="2610809"/>
            <a:ext cx="7388175" cy="405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2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000200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A basic MIPS implementation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An overview of the implementation (Cont.)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The abstract view of a MIPS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implementation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Multiplexors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, which select from among several inputs based on the setting of its control lines, are omitted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The control unit and control lines are omitted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92175" y="6315918"/>
            <a:ext cx="7424738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4.1 An abstract view of the implementation of the MIPS subset showing the major functional units and the major connections between them.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43" y="2447750"/>
            <a:ext cx="6800403" cy="371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1856184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Ex: </a:t>
            </a:r>
            <a:r>
              <a:rPr lang="en-US" altLang="zh-TW" sz="20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goes through the 5 stages of pipelined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Memory access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read the data memory using the address from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EX/MEM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load the data into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MEM/WB</a:t>
            </a:r>
            <a:endParaRPr lang="en-US" altLang="zh-TW" sz="1600" b="1" i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4" descr="f04-38-P374493-M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40" y="2276475"/>
            <a:ext cx="7708900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7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178417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Ex: </a:t>
            </a:r>
            <a:r>
              <a:rPr lang="en-US" altLang="zh-TW" sz="20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goes through the 5 stages of pipelined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Write back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WB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read the data from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MEM/WB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write the data into the register file</a:t>
            </a:r>
            <a:endParaRPr lang="en-US" altLang="zh-TW" sz="1600" i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4" descr="f04-38-P374493-W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475"/>
            <a:ext cx="78422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9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Ex: </a:t>
            </a:r>
            <a:r>
              <a:rPr lang="en-US" altLang="zh-TW" sz="2000" dirty="0" err="1" smtClean="0">
                <a:latin typeface="Comic Sans MS" pitchFamily="66" charset="0"/>
                <a:ea typeface="標楷體" pitchFamily="65" charset="-120"/>
                <a:sym typeface="Symbol" pitchFamily="18" charset="2"/>
              </a:rPr>
              <a:t>sw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goes through the 5 stages of pipelined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Fig. 4.39 and 4.40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Two key points in the pipelined </a:t>
            </a:r>
            <a:r>
              <a:rPr lang="en-US" altLang="zh-TW" sz="2000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datapath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pass something from an early pipe stage to a later pipe stage, the information must be placed in a pipeline register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Otherwise the information is lost when the next instruction enters that pipeline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stage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For the </a:t>
            </a:r>
            <a:r>
              <a:rPr lang="en-US" altLang="zh-TW" sz="1600" dirty="0" err="1" smtClean="0">
                <a:latin typeface="Comic Sans MS" panose="030F0702030302020204" pitchFamily="66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sw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instruction, the data been stored was first placed in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ID/EX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and then passed to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EX/MEM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Each logical component of the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datapath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can be used only within a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single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pipeline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stage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Otherwise a structural hazard will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occur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 bug in this design: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write register number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of </a:t>
            </a:r>
            <a:r>
              <a:rPr lang="en-US" altLang="zh-TW" sz="20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not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supplied!</a:t>
            </a:r>
          </a:p>
          <a:p>
            <a:pPr marL="741600" lvl="1" indent="0">
              <a:buNone/>
            </a:pPr>
            <a:r>
              <a:rPr lang="en-US" altLang="zh-TW" sz="2000" dirty="0" smtClean="0">
                <a:latin typeface="Comic Sans MS" pitchFamily="66" charset="0"/>
                <a:ea typeface="標楷體" pitchFamily="65" charset="-120"/>
                <a:sym typeface="Symbol"/>
              </a:rPr>
              <a:t>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preserve the destination register number in </a:t>
            </a:r>
            <a:r>
              <a:rPr lang="en-US" altLang="zh-TW" sz="2000" dirty="0" err="1" smtClean="0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instruction</a:t>
            </a:r>
            <a:endParaRPr lang="en-US" altLang="zh-TW" sz="2000" dirty="0" smtClean="0">
              <a:latin typeface="Comic Sans MS" pitchFamily="66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err="1" smtClean="0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must pass the write register number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from the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8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through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EX/MEM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to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</a:t>
            </a:r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WB</a:t>
            </a:r>
            <a:endParaRPr lang="en-US" altLang="zh-TW" sz="18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373188" y="5805488"/>
            <a:ext cx="637381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4.41 The corrected pipelined datapath to properly handle the load instruction.</a:t>
            </a:r>
          </a:p>
        </p:txBody>
      </p:sp>
      <p:pic>
        <p:nvPicPr>
          <p:cNvPr id="6" name="Picture 4" descr="f04-41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34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14421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Graphically representing pipelines</a:t>
            </a:r>
          </a:p>
          <a:p>
            <a:pPr lvl="1"/>
            <a:r>
              <a:rPr lang="en-US" altLang="zh-TW" sz="2000" b="1" i="1" dirty="0">
                <a:latin typeface="Times New Roman" pitchFamily="18" charset="0"/>
                <a:ea typeface="標楷體" pitchFamily="65" charset="-120"/>
              </a:rPr>
              <a:t>Multiple-clock-cycle pipeline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diagram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Simpler, do not contain all the details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Occupying the proper clock cycles</a:t>
            </a:r>
          </a:p>
          <a:p>
            <a:pPr lvl="3"/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Time advances from left to right</a:t>
            </a:r>
          </a:p>
          <a:p>
            <a:pPr lvl="3"/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Instructions advance from the top to the bottom</a:t>
            </a:r>
          </a:p>
        </p:txBody>
      </p:sp>
      <p:pic>
        <p:nvPicPr>
          <p:cNvPr id="4" name="Picture 5" descr="f04-43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9" y="2924944"/>
            <a:ext cx="4321299" cy="300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40" y="3534671"/>
            <a:ext cx="4431903" cy="178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95536" y="6237312"/>
            <a:ext cx="381563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4.43 Multiple-clock-cycle pipeline diagram of five instructions.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076056" y="6237312"/>
            <a:ext cx="381563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4.44 Traditional multi-clock-cycle pipeline diagram of five instructions in Fig. 43.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119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14421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Graphically representing pipelines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Single-clock-cycle </a:t>
            </a:r>
            <a:r>
              <a:rPr lang="en-US" altLang="zh-TW" sz="2000" b="1" i="1" dirty="0">
                <a:latin typeface="Times New Roman" pitchFamily="18" charset="0"/>
                <a:ea typeface="標楷體" pitchFamily="65" charset="-120"/>
              </a:rPr>
              <a:t>pipeline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diagram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To show the details of what is happening within the pipeline during each clock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cycl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Typically the drawings appear in groups to show pipeline operation over a sequence of clock cycles</a:t>
            </a:r>
            <a:endParaRPr lang="en-US" altLang="zh-TW" sz="16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228528" y="6310481"/>
            <a:ext cx="67998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4.45 The single-clock cycle diagram corresponding to clock cycle 5 of the pipeline in 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4.43 and Fig. 4.44.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" name="Picture 5" descr="f04-45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75" y="2718911"/>
            <a:ext cx="6341962" cy="34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24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1856184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Pipelined control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To label the control lines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Similar as those used in the single-cycle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implementation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No separate write signals for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and pipeline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registers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PC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 and pipeline registers are written on each clock cycle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87011" y="6492875"/>
            <a:ext cx="60928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4.46 The pipelined datapath of Fig. 4.41 with the control signals identified.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187624" y="2420888"/>
            <a:ext cx="6891599" cy="3878960"/>
            <a:chOff x="1187624" y="2420888"/>
            <a:chExt cx="6891599" cy="3878960"/>
          </a:xfrm>
        </p:grpSpPr>
        <p:pic>
          <p:nvPicPr>
            <p:cNvPr id="5" name="Picture 9" descr="f04-46-P37449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2420888"/>
              <a:ext cx="6891599" cy="3878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6228184" y="3428999"/>
              <a:ext cx="648072" cy="49990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860032" y="5373216"/>
              <a:ext cx="504825" cy="749300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1600"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88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443908" y="2780928"/>
            <a:ext cx="22780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4.47 A copy of Fig. 4.12.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67720" y="6384627"/>
            <a:ext cx="22304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4.48 A copy of Fig. 4.16.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327" y="591271"/>
            <a:ext cx="6007224" cy="211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3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70865"/>
              </p:ext>
            </p:extLst>
          </p:nvPr>
        </p:nvGraphicFramePr>
        <p:xfrm>
          <a:off x="1043608" y="3341713"/>
          <a:ext cx="7078662" cy="2895599"/>
        </p:xfrm>
        <a:graphic>
          <a:graphicData uri="http://schemas.openxmlformats.org/drawingml/2006/table">
            <a:tbl>
              <a:tblPr/>
              <a:tblGrid>
                <a:gridCol w="1014412"/>
                <a:gridCol w="3032125"/>
                <a:gridCol w="3032125"/>
              </a:tblGrid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Signal name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Effect when deasserted (0)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charset="-120"/>
                        </a:rPr>
                        <a:t>Effect when asserted (1)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RegDst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register destination number for the Write register comes from the </a:t>
                      </a:r>
                      <a:r>
                        <a:rPr kumimoji="1" lang="en-US" altLang="zh-TW" sz="11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rt</a:t>
                      </a: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 field (bits 20:16)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register destination number for the Write register comes from the </a:t>
                      </a:r>
                      <a:r>
                        <a:rPr kumimoji="1" lang="en-US" altLang="zh-TW" sz="11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rd</a:t>
                      </a: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 field (bits 15:11)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RegWrite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None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register on the Write register input is written with the value on the Write data input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ALUSrc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second ALU operand comes from the second register file output (Read data 2)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second ALU operand is the sign-extended, lower 16 bits of the instruction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PCSrc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PC is replaced by the output of the adder that computes the value of PC + 4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PC is replaced by the output of the adder that computes the branch target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MemRead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None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Data memory contents designated by the address input are put on the Read data output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MemWrite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None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Data memory contents designated by the address input are replaced by the value on the Write data input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MemtoReg</a:t>
                      </a:r>
                    </a:p>
                  </a:txBody>
                  <a:tcPr marL="36000" marR="3600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value fed to the register Write data input comes from the ALU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The value fed to the register Write data input comes from the data memory</a:t>
                      </a:r>
                    </a:p>
                  </a:txBody>
                  <a:tcPr marL="36000" marR="3600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370"/>
          <p:cNvSpPr txBox="1">
            <a:spLocks noChangeArrowheads="1"/>
          </p:cNvSpPr>
          <p:nvPr/>
        </p:nvSpPr>
        <p:spPr bwMode="auto">
          <a:xfrm>
            <a:off x="4828208" y="3841776"/>
            <a:ext cx="25241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</a:t>
            </a:r>
            <a:endParaRPr lang="en-US" altLang="zh-TW" sz="1200" dirty="0">
              <a:solidFill>
                <a:srgbClr val="3333FF"/>
              </a:solidFill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0" name="Text Box 371"/>
          <p:cNvSpPr txBox="1">
            <a:spLocks noChangeArrowheads="1"/>
          </p:cNvSpPr>
          <p:nvPr/>
        </p:nvSpPr>
        <p:spPr bwMode="auto">
          <a:xfrm>
            <a:off x="7579345" y="3841776"/>
            <a:ext cx="55721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</a:t>
            </a:r>
          </a:p>
        </p:txBody>
      </p:sp>
      <p:sp>
        <p:nvSpPr>
          <p:cNvPr id="11" name="Text Box 372"/>
          <p:cNvSpPr txBox="1">
            <a:spLocks noChangeArrowheads="1"/>
          </p:cNvSpPr>
          <p:nvPr/>
        </p:nvSpPr>
        <p:spPr bwMode="auto">
          <a:xfrm>
            <a:off x="7331695" y="4171976"/>
            <a:ext cx="80486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lw, R-type</a:t>
            </a:r>
          </a:p>
        </p:txBody>
      </p:sp>
      <p:sp>
        <p:nvSpPr>
          <p:cNvPr id="12" name="Text Box 373"/>
          <p:cNvSpPr txBox="1">
            <a:spLocks noChangeArrowheads="1"/>
          </p:cNvSpPr>
          <p:nvPr/>
        </p:nvSpPr>
        <p:spPr bwMode="auto">
          <a:xfrm>
            <a:off x="4485308" y="4171976"/>
            <a:ext cx="59531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, </a:t>
            </a: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beq</a:t>
            </a:r>
            <a:endParaRPr lang="en-US" altLang="zh-TW" sz="1200" dirty="0">
              <a:solidFill>
                <a:srgbClr val="3333FF"/>
              </a:solidFill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3" name="Text Box 374"/>
          <p:cNvSpPr txBox="1">
            <a:spLocks noChangeArrowheads="1"/>
          </p:cNvSpPr>
          <p:nvPr/>
        </p:nvSpPr>
        <p:spPr bwMode="auto">
          <a:xfrm>
            <a:off x="4217020" y="4516463"/>
            <a:ext cx="8636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R-type, beq</a:t>
            </a:r>
          </a:p>
        </p:txBody>
      </p:sp>
      <p:sp>
        <p:nvSpPr>
          <p:cNvPr id="14" name="Text Box 375"/>
          <p:cNvSpPr txBox="1">
            <a:spLocks noChangeArrowheads="1"/>
          </p:cNvSpPr>
          <p:nvPr/>
        </p:nvSpPr>
        <p:spPr bwMode="auto">
          <a:xfrm>
            <a:off x="7631733" y="4516463"/>
            <a:ext cx="5048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lw, sw</a:t>
            </a:r>
          </a:p>
        </p:txBody>
      </p:sp>
      <p:sp>
        <p:nvSpPr>
          <p:cNvPr id="15" name="Text Box 376"/>
          <p:cNvSpPr txBox="1">
            <a:spLocks noChangeArrowheads="1"/>
          </p:cNvSpPr>
          <p:nvPr/>
        </p:nvSpPr>
        <p:spPr bwMode="auto">
          <a:xfrm>
            <a:off x="7455520" y="4878949"/>
            <a:ext cx="68103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beq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 </a:t>
            </a:r>
            <a:r>
              <a:rPr lang="en-US" altLang="zh-TW" sz="1200" dirty="0" smtClean="0">
                <a:solidFill>
                  <a:srgbClr val="3333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taken</a:t>
            </a:r>
            <a:endParaRPr lang="zh-TW" altLang="en-US" sz="1200" dirty="0">
              <a:solidFill>
                <a:srgbClr val="3333FF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Text Box 377"/>
          <p:cNvSpPr txBox="1">
            <a:spLocks noChangeArrowheads="1"/>
          </p:cNvSpPr>
          <p:nvPr/>
        </p:nvSpPr>
        <p:spPr bwMode="auto">
          <a:xfrm>
            <a:off x="4032870" y="4861972"/>
            <a:ext cx="1047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R-type, </a:t>
            </a: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, </a:t>
            </a: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, </a:t>
            </a: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beq</a:t>
            </a:r>
            <a:r>
              <a:rPr lang="en-US" altLang="zh-TW" sz="1200" dirty="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 </a:t>
            </a:r>
            <a:r>
              <a:rPr lang="en-US" altLang="zh-TW" sz="1200" dirty="0" smtClean="0">
                <a:solidFill>
                  <a:srgbClr val="3333FF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untaken</a:t>
            </a:r>
            <a:endParaRPr lang="zh-TW" altLang="en-US" sz="1200" dirty="0">
              <a:solidFill>
                <a:srgbClr val="3333FF"/>
              </a:solidFill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7" name="Text Box 378"/>
          <p:cNvSpPr txBox="1">
            <a:spLocks noChangeArrowheads="1"/>
          </p:cNvSpPr>
          <p:nvPr/>
        </p:nvSpPr>
        <p:spPr bwMode="auto">
          <a:xfrm>
            <a:off x="7884145" y="5197501"/>
            <a:ext cx="25241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 dirty="0" err="1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</a:t>
            </a:r>
            <a:endParaRPr lang="en-US" altLang="zh-TW" sz="1200" dirty="0">
              <a:solidFill>
                <a:srgbClr val="3333FF"/>
              </a:solidFill>
              <a:latin typeface="Comic Sans MS" pitchFamily="66" charset="0"/>
              <a:ea typeface="標楷體" pitchFamily="65" charset="-120"/>
            </a:endParaRPr>
          </a:p>
        </p:txBody>
      </p:sp>
      <p:sp>
        <p:nvSpPr>
          <p:cNvPr id="18" name="Text Box 379"/>
          <p:cNvSpPr txBox="1">
            <a:spLocks noChangeArrowheads="1"/>
          </p:cNvSpPr>
          <p:nvPr/>
        </p:nvSpPr>
        <p:spPr bwMode="auto">
          <a:xfrm>
            <a:off x="2629520" y="5195913"/>
            <a:ext cx="1171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R-type, sw, beq</a:t>
            </a:r>
          </a:p>
        </p:txBody>
      </p:sp>
      <p:sp>
        <p:nvSpPr>
          <p:cNvPr id="19" name="Text Box 380"/>
          <p:cNvSpPr txBox="1">
            <a:spLocks noChangeArrowheads="1"/>
          </p:cNvSpPr>
          <p:nvPr/>
        </p:nvSpPr>
        <p:spPr bwMode="auto">
          <a:xfrm>
            <a:off x="2631108" y="5692801"/>
            <a:ext cx="1171575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R-type, lw, beq</a:t>
            </a:r>
          </a:p>
        </p:txBody>
      </p:sp>
      <p:sp>
        <p:nvSpPr>
          <p:cNvPr id="20" name="Text Box 381"/>
          <p:cNvSpPr txBox="1">
            <a:spLocks noChangeArrowheads="1"/>
          </p:cNvSpPr>
          <p:nvPr/>
        </p:nvSpPr>
        <p:spPr bwMode="auto">
          <a:xfrm>
            <a:off x="7884145" y="5694388"/>
            <a:ext cx="2524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sw</a:t>
            </a:r>
          </a:p>
        </p:txBody>
      </p:sp>
      <p:sp>
        <p:nvSpPr>
          <p:cNvPr id="21" name="Text Box 382"/>
          <p:cNvSpPr txBox="1">
            <a:spLocks noChangeArrowheads="1"/>
          </p:cNvSpPr>
          <p:nvPr/>
        </p:nvSpPr>
        <p:spPr bwMode="auto">
          <a:xfrm>
            <a:off x="4523408" y="6042051"/>
            <a:ext cx="557212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R-type</a:t>
            </a:r>
          </a:p>
        </p:txBody>
      </p:sp>
      <p:sp>
        <p:nvSpPr>
          <p:cNvPr id="22" name="Text Box 383"/>
          <p:cNvSpPr txBox="1">
            <a:spLocks noChangeArrowheads="1"/>
          </p:cNvSpPr>
          <p:nvPr/>
        </p:nvSpPr>
        <p:spPr bwMode="auto">
          <a:xfrm>
            <a:off x="7884145" y="6042051"/>
            <a:ext cx="25241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3333FF"/>
                </a:solidFill>
                <a:latin typeface="Comic Sans MS" pitchFamily="66" charset="0"/>
                <a:ea typeface="標楷體" pitchFamily="65" charset="-120"/>
              </a:rPr>
              <a:t>lw</a:t>
            </a:r>
          </a:p>
        </p:txBody>
      </p:sp>
    </p:spTree>
    <p:extLst>
      <p:ext uri="{BB962C8B-B14F-4D97-AF65-F5344CB8AC3E}">
        <p14:creationId xmlns:p14="http://schemas.microsoft.com/office/powerpoint/2010/main" val="169478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36835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Pipelined control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Control lines corresponding to 5 pipeline stages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Instruction fetch &amp; Instruction decode/register file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read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No optional control lines to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set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Execution/address calculation</a:t>
            </a:r>
          </a:p>
          <a:p>
            <a:pPr lvl="3"/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RegDst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ALUOp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ALUSrc</a:t>
            </a:r>
            <a:endParaRPr lang="en-US" altLang="zh-TW" sz="1600" b="1" i="1" dirty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Memory access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Branch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PCSrc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MemRead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</a:rPr>
              <a:t>MemWrite</a:t>
            </a:r>
            <a:endParaRPr lang="en-US" altLang="zh-TW" sz="1600" b="1" i="1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Write back</a:t>
            </a:r>
          </a:p>
          <a:p>
            <a:pPr lvl="3"/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</a:rPr>
              <a:t>MemtoReg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</a:rPr>
              <a:t>RegWrite</a:t>
            </a:r>
            <a:endParaRPr lang="en-US" altLang="zh-TW" sz="1600" i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9080"/>
            <a:ext cx="82867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95338" y="6093296"/>
            <a:ext cx="8031162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4.49 The values of the control lines are the same as in Fig. 4.18, but they have been shuffled into three groups corresponding to the last three pipeline stages.</a:t>
            </a:r>
          </a:p>
        </p:txBody>
      </p:sp>
    </p:spTree>
    <p:extLst>
      <p:ext uri="{BB962C8B-B14F-4D97-AF65-F5344CB8AC3E}">
        <p14:creationId xmlns:p14="http://schemas.microsoft.com/office/powerpoint/2010/main" val="308025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156815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Pipelined control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To implement control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To extend the pipeline registers to include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information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To create the control i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nformation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during instruction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decode</a:t>
            </a:r>
            <a:endParaRPr lang="en-US" altLang="zh-TW" sz="1800" i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571750" y="6294438"/>
            <a:ext cx="40560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4.50 The control lines for the final three stages.</a:t>
            </a:r>
          </a:p>
        </p:txBody>
      </p:sp>
      <p:pic>
        <p:nvPicPr>
          <p:cNvPr id="5" name="Picture 5" descr="f04-50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8" y="2589213"/>
            <a:ext cx="5462587" cy="34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9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178417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A basic MIPS implementation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An overview of the implementation (Cont.)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of the MIPS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implementation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Three required multiplexors are added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control unit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and control lines for the major functional units are added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95288" y="6524625"/>
            <a:ext cx="83486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4.2 The basic implementation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of 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the MIPS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subset, 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including the necessary multiplexors and control lines.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533" y="2169207"/>
            <a:ext cx="5750173" cy="4332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8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85800" y="6173788"/>
            <a:ext cx="7847013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4.51 The pipelined datapath of Fig. 4.46, with the control signals connected to the control portions of the pipeline registers.</a:t>
            </a:r>
          </a:p>
        </p:txBody>
      </p:sp>
      <p:pic>
        <p:nvPicPr>
          <p:cNvPr id="8" name="Picture 4" descr="f04-51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00100"/>
            <a:ext cx="7362825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37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3200" b="1" dirty="0" smtClean="0">
                <a:latin typeface="Bookman Old Style" pitchFamily="18" charset="0"/>
                <a:ea typeface="標楷體" pitchFamily="65" charset="-120"/>
              </a:rPr>
              <a:t>Data Hazards: Forwarding versus Stalling</a:t>
            </a:r>
            <a:endParaRPr lang="en-US" altLang="zh-TW" sz="32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3961135" cy="5192985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forwarding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Example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</a:endParaRPr>
          </a:p>
          <a:p>
            <a:pPr lvl="2" eaLnBrk="1" hangingPunct="1">
              <a:tabLst>
                <a:tab pos="1798638" algn="l"/>
              </a:tabLst>
            </a:pPr>
            <a:r>
              <a:rPr lang="en-US" altLang="zh-TW" sz="1800" dirty="0">
                <a:latin typeface="Comic Sans MS" pitchFamily="66" charset="0"/>
                <a:ea typeface="標楷體" pitchFamily="65" charset="-120"/>
              </a:rPr>
              <a:t>sub	</a:t>
            </a:r>
            <a:r>
              <a:rPr lang="en-US" altLang="zh-TW" sz="1800" dirty="0">
                <a:solidFill>
                  <a:srgbClr val="FF3300"/>
                </a:solidFill>
                <a:latin typeface="Times New Roman" pitchFamily="18" charset="0"/>
                <a:ea typeface="標楷體" pitchFamily="65" charset="-120"/>
              </a:rPr>
              <a:t>$2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, $1, $3</a:t>
            </a:r>
          </a:p>
          <a:p>
            <a:pPr lvl="2">
              <a:buNone/>
              <a:tabLst>
                <a:tab pos="1798638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</a:rPr>
              <a:t>and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$12, </a:t>
            </a:r>
            <a:r>
              <a:rPr lang="en-US" altLang="zh-TW" sz="1800" dirty="0">
                <a:solidFill>
                  <a:srgbClr val="FF3300"/>
                </a:solidFill>
                <a:latin typeface="Times New Roman" pitchFamily="18" charset="0"/>
                <a:ea typeface="標楷體" pitchFamily="65" charset="-120"/>
              </a:rPr>
              <a:t>$2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, $5</a:t>
            </a:r>
          </a:p>
          <a:p>
            <a:pPr lvl="2">
              <a:buNone/>
              <a:tabLst>
                <a:tab pos="1798638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</a:rPr>
              <a:t>or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$13, $6, </a:t>
            </a:r>
            <a:r>
              <a:rPr lang="en-US" altLang="zh-TW" sz="1800" dirty="0">
                <a:solidFill>
                  <a:srgbClr val="FF3300"/>
                </a:solidFill>
                <a:latin typeface="Times New Roman" pitchFamily="18" charset="0"/>
                <a:ea typeface="標楷體" pitchFamily="65" charset="-120"/>
              </a:rPr>
              <a:t>$2</a:t>
            </a:r>
          </a:p>
          <a:p>
            <a:pPr lvl="2">
              <a:buNone/>
              <a:tabLst>
                <a:tab pos="1798638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</a:rPr>
              <a:t>add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$14, </a:t>
            </a:r>
            <a:r>
              <a:rPr lang="en-US" altLang="zh-TW" sz="1800" dirty="0">
                <a:solidFill>
                  <a:srgbClr val="FF3300"/>
                </a:solidFill>
                <a:latin typeface="Times New Roman" pitchFamily="18" charset="0"/>
                <a:ea typeface="標楷體" pitchFamily="65" charset="-120"/>
              </a:rPr>
              <a:t>$2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800" dirty="0">
                <a:solidFill>
                  <a:srgbClr val="FF3300"/>
                </a:solidFill>
                <a:latin typeface="Times New Roman" pitchFamily="18" charset="0"/>
                <a:ea typeface="標楷體" pitchFamily="65" charset="-120"/>
              </a:rPr>
              <a:t>$2</a:t>
            </a:r>
          </a:p>
          <a:p>
            <a:pPr lvl="2">
              <a:buNone/>
              <a:tabLst>
                <a:tab pos="1798638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</a:rPr>
              <a:t>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$15, 100(</a:t>
            </a:r>
            <a:r>
              <a:rPr lang="en-US" altLang="zh-TW" sz="1800" dirty="0">
                <a:solidFill>
                  <a:srgbClr val="FF3300"/>
                </a:solidFill>
                <a:latin typeface="Times New Roman" pitchFamily="18" charset="0"/>
                <a:ea typeface="標楷體" pitchFamily="65" charset="-120"/>
              </a:rPr>
              <a:t>$2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Value of $2 changes from 10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/>
              </a:rPr>
              <a:t>to -20 at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CC5</a:t>
            </a:r>
            <a:endParaRPr lang="en-US" altLang="zh-TW" sz="1800" dirty="0" smtClean="0">
              <a:latin typeface="Comic Sans MS" pitchFamily="66" charset="0"/>
              <a:ea typeface="標楷體" pitchFamily="65" charset="-120"/>
            </a:endParaRPr>
          </a:p>
          <a:p>
            <a:pPr lvl="3"/>
            <a:r>
              <a:rPr lang="en-US" altLang="zh-TW" sz="1600" dirty="0" err="1" smtClean="0">
                <a:latin typeface="Comic Sans MS" pitchFamily="66" charset="0"/>
                <a:ea typeface="標楷體" pitchFamily="65" charset="-120"/>
              </a:rPr>
              <a:t>sw</a:t>
            </a:r>
            <a:r>
              <a:rPr lang="en-US" altLang="zh-TW" sz="1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gets the correct value</a:t>
            </a:r>
          </a:p>
          <a:p>
            <a:pPr lvl="3"/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Maybe </a:t>
            </a:r>
            <a:r>
              <a:rPr lang="en-US" altLang="zh-TW" sz="1600" dirty="0" smtClean="0">
                <a:latin typeface="Comic Sans MS" panose="030F0702030302020204" pitchFamily="66" charset="0"/>
                <a:ea typeface="標楷體" pitchFamily="65" charset="-120"/>
                <a:cs typeface="Times New Roman" panose="02020603050405020304" pitchFamily="18" charset="0"/>
              </a:rPr>
              <a:t>add</a:t>
            </a:r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can also get the correct value</a:t>
            </a:r>
            <a:endParaRPr lang="en-US" altLang="zh-TW" sz="1600" dirty="0" smtClean="0">
              <a:latin typeface="Comic Sans MS" pitchFamily="66" charset="0"/>
              <a:ea typeface="標楷體" pitchFamily="65" charset="-120"/>
            </a:endParaRPr>
          </a:p>
          <a:p>
            <a:pPr lvl="3"/>
            <a:r>
              <a:rPr lang="en-US" altLang="zh-TW" sz="1600" dirty="0" smtClean="0">
                <a:latin typeface="Comic Sans MS" pitchFamily="66" charset="0"/>
                <a:ea typeface="標楷體" pitchFamily="65" charset="-120"/>
              </a:rPr>
              <a:t>and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</a:rPr>
              <a:t>or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get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the incorrect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value because dependence lines go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backward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in time</a:t>
            </a:r>
          </a:p>
        </p:txBody>
      </p:sp>
      <p:pic>
        <p:nvPicPr>
          <p:cNvPr id="9" name="Picture 6" descr="f04-52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2132856"/>
            <a:ext cx="4770438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660900" y="5877272"/>
            <a:ext cx="3970338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4.52 Pipelined dependences in a five-instruction sequence using simplified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datapaths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to show the dependences.</a:t>
            </a:r>
          </a:p>
        </p:txBody>
      </p:sp>
    </p:spTree>
    <p:extLst>
      <p:ext uri="{BB962C8B-B14F-4D97-AF65-F5344CB8AC3E}">
        <p14:creationId xmlns:p14="http://schemas.microsoft.com/office/powerpoint/2010/main" val="2028677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538457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forwarding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To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resolve data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hazards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The design of the register file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hardware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Write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: 1</a:t>
            </a:r>
            <a:r>
              <a:rPr lang="en-US" altLang="zh-TW" sz="1600" i="1" baseline="30000" dirty="0">
                <a:latin typeface="Times New Roman" pitchFamily="18" charset="0"/>
                <a:ea typeface="標楷體" pitchFamily="65" charset="-120"/>
              </a:rPr>
              <a:t>st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half of the cycle     Read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: 2</a:t>
            </a:r>
            <a:r>
              <a:rPr lang="en-US" altLang="zh-TW" sz="1600" i="1" baseline="30000" dirty="0">
                <a:latin typeface="Times New Roman" pitchFamily="18" charset="0"/>
                <a:ea typeface="標楷體" pitchFamily="65" charset="-120"/>
              </a:rPr>
              <a:t>nd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half of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cycle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The read delivers what is written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Forwarding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To forward the data as soon as it is available to any units that need it before it is available to read from the register file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The data is available at the end of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EX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R-type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 or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MEM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load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 stage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To forward the data to an operation in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EX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rPr>
              <a:t> stage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ALU operation, effective address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calculation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To detect data hazards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Hazard conditions</a:t>
            </a:r>
          </a:p>
          <a:p>
            <a:pPr lvl="3" eaLnBrk="1" hangingPunct="1"/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1a: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 EX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600" b="1" dirty="0" err="1">
                <a:latin typeface="Times New Roman" pitchFamily="18" charset="0"/>
                <a:ea typeface="標楷體" pitchFamily="65" charset="-120"/>
              </a:rPr>
              <a:t>.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RegisterRd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EX.RegisterRs</a:t>
            </a:r>
            <a:endParaRPr lang="en-US" altLang="zh-TW" sz="1600" b="1" i="1" dirty="0">
              <a:latin typeface="Times New Roman" pitchFamily="18" charset="0"/>
              <a:ea typeface="標楷體" pitchFamily="65" charset="-120"/>
            </a:endParaRPr>
          </a:p>
          <a:p>
            <a:pPr lvl="3" eaLnBrk="1" hangingPunct="1"/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1b: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 EX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600" b="1" dirty="0" err="1">
                <a:latin typeface="Times New Roman" pitchFamily="18" charset="0"/>
                <a:ea typeface="標楷體" pitchFamily="65" charset="-120"/>
              </a:rPr>
              <a:t>.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RegisterRd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EX.RegisterRt</a:t>
            </a:r>
            <a:endParaRPr lang="en-US" altLang="zh-TW" sz="1600" b="1" i="1" dirty="0">
              <a:latin typeface="Times New Roman" pitchFamily="18" charset="0"/>
              <a:ea typeface="標楷體" pitchFamily="65" charset="-120"/>
            </a:endParaRPr>
          </a:p>
          <a:p>
            <a:pPr lvl="3" eaLnBrk="1" hangingPunct="1"/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2a: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 MEM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600" b="1" dirty="0" err="1">
                <a:latin typeface="Times New Roman" pitchFamily="18" charset="0"/>
                <a:ea typeface="標楷體" pitchFamily="65" charset="-120"/>
              </a:rPr>
              <a:t>.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RegisterRd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EX.RegisterRs</a:t>
            </a:r>
            <a:endParaRPr lang="en-US" altLang="zh-TW" sz="1600" b="1" i="1" dirty="0">
              <a:latin typeface="Times New Roman" pitchFamily="18" charset="0"/>
              <a:ea typeface="標楷體" pitchFamily="65" charset="-120"/>
            </a:endParaRPr>
          </a:p>
          <a:p>
            <a:pPr lvl="3" eaLnBrk="1" hangingPunct="1"/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2b: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 MEM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600" b="1" dirty="0" err="1">
                <a:latin typeface="Times New Roman" pitchFamily="18" charset="0"/>
                <a:ea typeface="標楷體" pitchFamily="65" charset="-120"/>
              </a:rPr>
              <a:t>.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</a:rPr>
              <a:t>RegisterRd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</a:rPr>
              <a:t>EX.RegisterRt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124075" y="5949280"/>
            <a:ext cx="4683125" cy="754063"/>
            <a:chOff x="1295" y="3391"/>
            <a:chExt cx="2950" cy="475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1295" y="3391"/>
              <a:ext cx="2950" cy="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ts val="14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400" b="1" dirty="0">
                  <a:latin typeface="Times New Roman" pitchFamily="18" charset="0"/>
                  <a:ea typeface="標楷體" pitchFamily="65" charset="-120"/>
                </a:rPr>
                <a:t>IF	ID	EX	MEM	WB</a:t>
              </a:r>
            </a:p>
            <a:p>
              <a:pPr eaLnBrk="1" hangingPunct="1">
                <a:lnSpc>
                  <a:spcPts val="14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400" b="1" dirty="0">
                  <a:latin typeface="Times New Roman" pitchFamily="18" charset="0"/>
                  <a:ea typeface="標楷體" pitchFamily="65" charset="-120"/>
                </a:rPr>
                <a:t>	IF	ID	EX	MEM	WB</a:t>
              </a:r>
            </a:p>
            <a:p>
              <a:pPr eaLnBrk="1" hangingPunct="1">
                <a:lnSpc>
                  <a:spcPts val="14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400" b="1" dirty="0">
                  <a:latin typeface="Times New Roman" pitchFamily="18" charset="0"/>
                  <a:ea typeface="標楷體" pitchFamily="65" charset="-120"/>
                </a:rPr>
                <a:t>		IF	ID	EX	MEM	WB</a:t>
              </a: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2369" y="3448"/>
              <a:ext cx="259" cy="183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ts val="1400"/>
                </a:lnSpc>
              </a:pPr>
              <a:endParaRPr lang="zh-TW" altLang="en-US" sz="1400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2957" y="3441"/>
              <a:ext cx="102" cy="38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ts val="1400"/>
                </a:lnSpc>
              </a:pPr>
              <a:endParaRPr lang="zh-TW" altLang="en-US" sz="1400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6145162" y="4658022"/>
            <a:ext cx="2027238" cy="969055"/>
            <a:chOff x="4154" y="2681"/>
            <a:chExt cx="1277" cy="682"/>
          </a:xfrm>
        </p:grpSpPr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4154" y="2681"/>
              <a:ext cx="223" cy="250"/>
              <a:chOff x="3969" y="2659"/>
              <a:chExt cx="223" cy="250"/>
            </a:xfrm>
          </p:grpSpPr>
          <p:sp>
            <p:nvSpPr>
              <p:cNvPr id="17" name="Line 9"/>
              <p:cNvSpPr>
                <a:spLocks noChangeShapeType="1"/>
              </p:cNvSpPr>
              <p:nvPr/>
            </p:nvSpPr>
            <p:spPr bwMode="auto">
              <a:xfrm>
                <a:off x="3969" y="2659"/>
                <a:ext cx="223" cy="124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8" name="Line 10"/>
              <p:cNvSpPr>
                <a:spLocks noChangeShapeType="1"/>
              </p:cNvSpPr>
              <p:nvPr/>
            </p:nvSpPr>
            <p:spPr bwMode="auto">
              <a:xfrm flipV="1">
                <a:off x="3969" y="2785"/>
                <a:ext cx="223" cy="124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4154" y="3113"/>
              <a:ext cx="223" cy="250"/>
              <a:chOff x="3969" y="2659"/>
              <a:chExt cx="223" cy="250"/>
            </a:xfrm>
          </p:grpSpPr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969" y="2659"/>
                <a:ext cx="223" cy="124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V="1">
                <a:off x="3969" y="2785"/>
                <a:ext cx="223" cy="124"/>
              </a:xfrm>
              <a:prstGeom prst="line">
                <a:avLst/>
              </a:prstGeom>
              <a:noFill/>
              <a:ln w="19050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4520" y="2719"/>
              <a:ext cx="84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b="1" i="1" dirty="0">
                  <a:solidFill>
                    <a:srgbClr val="FF3300"/>
                  </a:solidFill>
                  <a:latin typeface="Times New Roman" pitchFamily="18" charset="0"/>
                  <a:ea typeface="標楷體" pitchFamily="65" charset="-120"/>
                </a:rPr>
                <a:t>EX hazard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4454" y="3151"/>
              <a:ext cx="97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b="1" i="1">
                  <a:solidFill>
                    <a:srgbClr val="3333FF"/>
                  </a:solidFill>
                  <a:latin typeface="Times New Roman" pitchFamily="18" charset="0"/>
                  <a:ea typeface="標楷體" pitchFamily="65" charset="-120"/>
                </a:rPr>
                <a:t>MEM hazard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4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152328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forwarding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To detect data hazards (Cont.)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Above example</a:t>
            </a: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Dependence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#1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Hazard type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a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MEM.RegisterRd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EX.RegisterRs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$2</a:t>
            </a: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Dependence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#2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Hazard type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2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b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WB.RegisterRd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EX.RegisterRt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 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$2</a:t>
            </a: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Dependence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#3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Not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a hazard, the register file supplies the proper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data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Dependence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#4: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no data hazard</a:t>
            </a:r>
          </a:p>
        </p:txBody>
      </p:sp>
      <p:grpSp>
        <p:nvGrpSpPr>
          <p:cNvPr id="19" name="Group 10"/>
          <p:cNvGrpSpPr>
            <a:grpSpLocks/>
          </p:cNvGrpSpPr>
          <p:nvPr/>
        </p:nvGrpSpPr>
        <p:grpSpPr bwMode="auto">
          <a:xfrm>
            <a:off x="2411760" y="3645024"/>
            <a:ext cx="4391025" cy="3062287"/>
            <a:chOff x="1566" y="2353"/>
            <a:chExt cx="2766" cy="1929"/>
          </a:xfrm>
        </p:grpSpPr>
        <p:pic>
          <p:nvPicPr>
            <p:cNvPr id="20" name="Picture 9" descr="f04-52-P37449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" y="2353"/>
              <a:ext cx="2766" cy="1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2786" y="3289"/>
              <a:ext cx="20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dirty="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#2</a:t>
              </a: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2711" y="3019"/>
              <a:ext cx="166" cy="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#1</a:t>
              </a: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2945" y="3645"/>
              <a:ext cx="20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#3</a:t>
              </a: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3172" y="3901"/>
              <a:ext cx="20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>
                  <a:solidFill>
                    <a:srgbClr val="FF3300"/>
                  </a:solidFill>
                  <a:latin typeface="Comic Sans MS" pitchFamily="66" charset="0"/>
                  <a:ea typeface="標楷體" pitchFamily="65" charset="-120"/>
                </a:rPr>
                <a:t>#4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7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4770"/>
            <a:ext cx="4297263" cy="324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4952528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forwarding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To detect data hazards (Cont.)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Above hazard condition is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inaccurate</a:t>
            </a: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If an instruction does not write registers, its forwarding is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unnecessary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Examining the 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 control field of the pipeline register during the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 and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 stages to determine whether 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RegWrite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 is asserted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If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$0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is used as destination register, its value will not be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forwarded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MIPS requires that every use of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$0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as an operand must yield an operand value of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0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Adding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MEM.RegisterRd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0 or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WB.RegisterRd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forward the proper data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pipeline registers holding the</a:t>
            </a:r>
          </a:p>
          <a:p>
            <a:pPr marL="1144800" lvl="2" indent="0">
              <a:buNone/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data to be forwarded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Adding multiplexors and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controls</a:t>
            </a:r>
          </a:p>
          <a:p>
            <a:pPr marL="1602000" lvl="3" indent="0">
              <a:spcBef>
                <a:spcPts val="0"/>
              </a:spcBef>
              <a:buNone/>
            </a:pP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to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the input of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ALU</a:t>
            </a:r>
          </a:p>
          <a:p>
            <a:pPr lvl="3"/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Forwarding control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is in the </a:t>
            </a:r>
            <a:r>
              <a:rPr lang="en-US" altLang="zh-TW" sz="1600" b="1" i="1" dirty="0" smtClean="0">
                <a:solidFill>
                  <a:srgbClr val="FF3300"/>
                </a:solidFill>
                <a:latin typeface="Times New Roman" pitchFamily="18" charset="0"/>
                <a:ea typeface="標楷體" pitchFamily="65" charset="-120"/>
              </a:rPr>
              <a:t>EX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</a:endParaRPr>
          </a:p>
          <a:p>
            <a:pPr marL="1602000" lvl="3" indent="0">
              <a:spcBef>
                <a:spcPts val="0"/>
              </a:spcBef>
              <a:buNone/>
            </a:pP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stage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5454" y="5877272"/>
            <a:ext cx="439248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4.53 The dependences between the pipeline registers move forward in time, so it is possible to supply the inputs to the ALU needed by the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and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and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or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instructions by forwarding the results found in the pipeline registers.</a:t>
            </a:r>
          </a:p>
        </p:txBody>
      </p:sp>
    </p:spTree>
    <p:extLst>
      <p:ext uri="{BB962C8B-B14F-4D97-AF65-F5344CB8AC3E}">
        <p14:creationId xmlns:p14="http://schemas.microsoft.com/office/powerpoint/2010/main" val="18114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65</a:t>
            </a:fld>
            <a:endParaRPr lang="en-US" altLang="zh-TW"/>
          </a:p>
        </p:txBody>
      </p:sp>
      <p:grpSp>
        <p:nvGrpSpPr>
          <p:cNvPr id="10" name="群組 9"/>
          <p:cNvGrpSpPr/>
          <p:nvPr/>
        </p:nvGrpSpPr>
        <p:grpSpPr>
          <a:xfrm>
            <a:off x="112905" y="591932"/>
            <a:ext cx="8928237" cy="3306828"/>
            <a:chOff x="112905" y="591932"/>
            <a:chExt cx="8928237" cy="330682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05" y="853293"/>
              <a:ext cx="4459095" cy="2503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7617" y="785612"/>
              <a:ext cx="4413525" cy="2931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直線接點 7"/>
            <p:cNvCxnSpPr/>
            <p:nvPr/>
          </p:nvCxnSpPr>
          <p:spPr bwMode="auto">
            <a:xfrm>
              <a:off x="4595529" y="591932"/>
              <a:ext cx="0" cy="3306828"/>
            </a:xfrm>
            <a:prstGeom prst="line">
              <a:avLst/>
            </a:prstGeom>
            <a:noFill/>
            <a:ln w="12700" cap="flat" cmpd="sng" algn="ctr">
              <a:solidFill>
                <a:srgbClr val="FF33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563155" y="3911234"/>
            <a:ext cx="6027737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4.54 The ALU and pipeline registers before and after adding forwarding.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424363"/>
            <a:ext cx="63436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834431" y="6456635"/>
            <a:ext cx="56261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4.55 The control values for the forwarding multiplexors in Fig. 4.54.</a:t>
            </a:r>
          </a:p>
        </p:txBody>
      </p:sp>
    </p:spTree>
    <p:extLst>
      <p:ext uri="{BB962C8B-B14F-4D97-AF65-F5344CB8AC3E}">
        <p14:creationId xmlns:p14="http://schemas.microsoft.com/office/powerpoint/2010/main" val="13967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0083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forwarding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forward the proper data (Cont.)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Hazard detection and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signals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EX hazard</a:t>
            </a:r>
          </a:p>
          <a:p>
            <a:pPr lvl="4" eaLnBrk="1" hangingPunct="1">
              <a:tabLst>
                <a:tab pos="23907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MEM.RegWrite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lvl="4" eaLnBrk="1" hangingPunct="1">
              <a:buNone/>
              <a:tabLst>
                <a:tab pos="23907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MEM.RegisterRd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 eaLnBrk="1" hangingPunct="1">
              <a:buNone/>
              <a:tabLst>
                <a:tab pos="23907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MEM.RegisterRd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))  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    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ForwardA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10</a:t>
            </a:r>
          </a:p>
          <a:p>
            <a:pPr lvl="4">
              <a:tabLst>
                <a:tab pos="2390775" algn="l"/>
              </a:tabLst>
            </a:pP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MEM.RegWrite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lvl="4">
              <a:buNone/>
              <a:tabLst>
                <a:tab pos="2390775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and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MEM.RegisterRd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>
              <a:buNone/>
              <a:tabLst>
                <a:tab pos="23907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MEM.RegisterRd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))  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    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ForwardB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10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1105420" y="4444702"/>
            <a:ext cx="6184900" cy="611187"/>
            <a:chOff x="832" y="2637"/>
            <a:chExt cx="3896" cy="385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832" y="2637"/>
              <a:ext cx="3896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dirty="0">
                  <a:latin typeface="Comic Sans MS" pitchFamily="66" charset="0"/>
                  <a:ea typeface="標楷體" pitchFamily="65" charset="-120"/>
                </a:rPr>
                <a:t>add	</a:t>
              </a:r>
              <a:r>
                <a:rPr lang="en-US" altLang="zh-TW" sz="1600" dirty="0">
                  <a:latin typeface="Times New Roman" pitchFamily="18" charset="0"/>
                  <a:ea typeface="標楷體" pitchFamily="65" charset="-120"/>
                </a:rPr>
                <a:t>$2, $1, $3	</a:t>
              </a:r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</a:rPr>
                <a:t>IF	ID	EX	MEM	WB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dirty="0">
                  <a:latin typeface="Comic Sans MS" pitchFamily="66" charset="0"/>
                  <a:ea typeface="標楷體" pitchFamily="65" charset="-120"/>
                </a:rPr>
                <a:t>add	</a:t>
              </a:r>
              <a:r>
                <a:rPr lang="en-US" altLang="zh-TW" sz="1600" dirty="0">
                  <a:latin typeface="Times New Roman" pitchFamily="18" charset="0"/>
                  <a:ea typeface="標楷體" pitchFamily="65" charset="-120"/>
                </a:rPr>
                <a:t>$5, $2, $4		</a:t>
              </a:r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</a:rPr>
                <a:t>IF	ID	EX	MEM	WB</a:t>
              </a:r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3194" y="2735"/>
              <a:ext cx="201" cy="21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</p:grp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5031308" y="3696989"/>
            <a:ext cx="0" cy="711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43098"/>
              </p:ext>
            </p:extLst>
          </p:nvPr>
        </p:nvGraphicFramePr>
        <p:xfrm>
          <a:off x="2988195" y="5444827"/>
          <a:ext cx="3960814" cy="619125"/>
        </p:xfrm>
        <a:graphic>
          <a:graphicData uri="http://schemas.openxmlformats.org/drawingml/2006/table">
            <a:tbl>
              <a:tblPr/>
              <a:tblGrid>
                <a:gridCol w="1980407"/>
                <a:gridCol w="1980407"/>
              </a:tblGrid>
              <a:tr h="311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/</a:t>
                      </a:r>
                      <a:r>
                        <a:rPr kumimoji="1" lang="en-US" altLang="zh-TW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EX.RegisterRs</a:t>
                      </a:r>
                      <a:endParaRPr kumimoji="1" lang="en-US" altLang="zh-TW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/</a:t>
                      </a:r>
                      <a:r>
                        <a:rPr kumimoji="1" lang="en-US" altLang="zh-TW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MEM.Register.Rd</a:t>
                      </a:r>
                      <a:endParaRPr kumimoji="1" lang="en-US" altLang="zh-TW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$2</a:t>
                      </a:r>
                      <a:endParaRPr kumimoji="1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$2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28083" y="6351289"/>
            <a:ext cx="3616325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ID/EX.RegisterRs </a:t>
            </a:r>
            <a:r>
              <a:rPr lang="en-US" altLang="zh-TW" sz="1600">
                <a:latin typeface="Times New Roman" pitchFamily="18" charset="0"/>
                <a:ea typeface="標楷體" pitchFamily="65" charset="-120"/>
              </a:rPr>
              <a:t>=</a:t>
            </a: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 EX</a:t>
            </a:r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MEM.RegisterRd</a:t>
            </a:r>
          </a:p>
        </p:txBody>
      </p:sp>
    </p:spTree>
    <p:extLst>
      <p:ext uri="{BB962C8B-B14F-4D97-AF65-F5344CB8AC3E}">
        <p14:creationId xmlns:p14="http://schemas.microsoft.com/office/powerpoint/2010/main" val="158467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0083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forwarding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forward the proper data (Cont.)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Hazard detection and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signals (Cont.)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MEM hazard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 (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original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</a:endParaRPr>
          </a:p>
          <a:p>
            <a:pPr lvl="4" eaLnBrk="1" hangingPunct="1">
              <a:tabLst>
                <a:tab pos="23907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.RegWrite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lvl="4" eaLnBrk="1" hangingPunct="1">
              <a:buNone/>
              <a:tabLst>
                <a:tab pos="23907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WB.RegisterRd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 eaLnBrk="1" hangingPunct="1">
              <a:buNone/>
              <a:tabLst>
                <a:tab pos="23907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.RegisterRd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))  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    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ForwardA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01</a:t>
            </a:r>
            <a:endParaRPr lang="en-US" altLang="zh-TW" sz="1400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4">
              <a:tabLst>
                <a:tab pos="2390775" algn="l"/>
              </a:tabLst>
            </a:pP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.RegWrite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lvl="4">
              <a:buNone/>
              <a:tabLst>
                <a:tab pos="2390775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and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WB.RegisterRd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>
              <a:buNone/>
              <a:tabLst>
                <a:tab pos="23907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.RegisterRd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))  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    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ForwardB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01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Line 38"/>
          <p:cNvSpPr>
            <a:spLocks noChangeShapeType="1"/>
          </p:cNvSpPr>
          <p:nvPr/>
        </p:nvSpPr>
        <p:spPr bwMode="auto">
          <a:xfrm>
            <a:off x="5940822" y="3615010"/>
            <a:ext cx="0" cy="711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TW" altLang="en-US"/>
          </a:p>
        </p:txBody>
      </p:sp>
      <p:grpSp>
        <p:nvGrpSpPr>
          <p:cNvPr id="5" name="Group 68"/>
          <p:cNvGrpSpPr>
            <a:grpSpLocks/>
          </p:cNvGrpSpPr>
          <p:nvPr/>
        </p:nvGrpSpPr>
        <p:grpSpPr bwMode="auto">
          <a:xfrm>
            <a:off x="1176734" y="4335735"/>
            <a:ext cx="6819900" cy="977900"/>
            <a:chOff x="832" y="2659"/>
            <a:chExt cx="4296" cy="616"/>
          </a:xfrm>
        </p:grpSpPr>
        <p:sp>
          <p:nvSpPr>
            <p:cNvPr id="6" name="Text Box 40"/>
            <p:cNvSpPr txBox="1">
              <a:spLocks noChangeArrowheads="1"/>
            </p:cNvSpPr>
            <p:nvPr/>
          </p:nvSpPr>
          <p:spPr bwMode="auto">
            <a:xfrm>
              <a:off x="832" y="2659"/>
              <a:ext cx="4296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>
                  <a:latin typeface="Comic Sans MS" pitchFamily="66" charset="0"/>
                  <a:ea typeface="標楷體" pitchFamily="65" charset="-120"/>
                </a:rPr>
                <a:t>lw	</a:t>
              </a:r>
              <a:r>
                <a:rPr lang="en-US" altLang="zh-TW" sz="1600">
                  <a:latin typeface="Times New Roman" pitchFamily="18" charset="0"/>
                  <a:ea typeface="標楷體" pitchFamily="65" charset="-120"/>
                </a:rPr>
                <a:t>$2, 0($1)	</a:t>
              </a:r>
              <a:r>
                <a:rPr lang="en-US" altLang="zh-TW" sz="1600" b="1">
                  <a:latin typeface="Times New Roman" pitchFamily="18" charset="0"/>
                  <a:ea typeface="標楷體" pitchFamily="65" charset="-120"/>
                </a:rPr>
                <a:t>IF	ID	EX	MEM	WB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>
                  <a:latin typeface="Comic Sans MS" pitchFamily="66" charset="0"/>
                  <a:ea typeface="標楷體" pitchFamily="65" charset="-120"/>
                </a:rPr>
                <a:t>add	</a:t>
              </a:r>
              <a:r>
                <a:rPr lang="en-US" altLang="zh-TW" sz="1600">
                  <a:latin typeface="Times New Roman" pitchFamily="18" charset="0"/>
                  <a:ea typeface="標楷體" pitchFamily="65" charset="-120"/>
                </a:rPr>
                <a:t>$3, $4, $5		</a:t>
              </a:r>
              <a:r>
                <a:rPr lang="en-US" altLang="zh-TW" sz="1600" b="1">
                  <a:latin typeface="Times New Roman" pitchFamily="18" charset="0"/>
                  <a:ea typeface="標楷體" pitchFamily="65" charset="-120"/>
                </a:rPr>
                <a:t>IF	ID	EX	MEM	WB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>
                  <a:latin typeface="Comic Sans MS" pitchFamily="66" charset="0"/>
                  <a:ea typeface="標楷體" pitchFamily="65" charset="-120"/>
                </a:rPr>
                <a:t>add	</a:t>
              </a:r>
              <a:r>
                <a:rPr lang="en-US" altLang="zh-TW" sz="1600">
                  <a:latin typeface="Times New Roman" pitchFamily="18" charset="0"/>
                  <a:ea typeface="標楷體" pitchFamily="65" charset="-120"/>
                </a:rPr>
                <a:t>$6, $2, $7			</a:t>
              </a:r>
              <a:r>
                <a:rPr lang="en-US" altLang="zh-TW" sz="1600" b="1">
                  <a:latin typeface="Times New Roman" pitchFamily="18" charset="0"/>
                  <a:ea typeface="標楷體" pitchFamily="65" charset="-120"/>
                </a:rPr>
                <a:t>IF	ID	EX	MEM	WB</a:t>
              </a:r>
              <a:endParaRPr lang="en-US" altLang="zh-TW" sz="1600" b="1">
                <a:latin typeface="Comic Sans MS" pitchFamily="66" charset="0"/>
                <a:ea typeface="標楷體" pitchFamily="65" charset="-120"/>
              </a:endParaRPr>
            </a:p>
          </p:txBody>
        </p:sp>
        <p:sp>
          <p:nvSpPr>
            <p:cNvPr id="7" name="Line 41"/>
            <p:cNvSpPr>
              <a:spLocks noChangeShapeType="1"/>
            </p:cNvSpPr>
            <p:nvPr/>
          </p:nvSpPr>
          <p:spPr bwMode="auto">
            <a:xfrm>
              <a:off x="3789" y="2750"/>
              <a:ext cx="93" cy="44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</p:grpSp>
      <p:graphicFrame>
        <p:nvGraphicFramePr>
          <p:cNvPr id="8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959717"/>
              </p:ext>
            </p:extLst>
          </p:nvPr>
        </p:nvGraphicFramePr>
        <p:xfrm>
          <a:off x="2107009" y="5699397"/>
          <a:ext cx="5921375" cy="508000"/>
        </p:xfrm>
        <a:graphic>
          <a:graphicData uri="http://schemas.openxmlformats.org/drawingml/2006/table">
            <a:tbl>
              <a:tblPr/>
              <a:tblGrid>
                <a:gridCol w="1973791"/>
                <a:gridCol w="1973793"/>
                <a:gridCol w="1973791"/>
              </a:tblGrid>
              <a:tr h="2555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/</a:t>
                      </a:r>
                      <a:r>
                        <a:rPr kumimoji="1" lang="en-US" altLang="zh-TW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EX.RegisterRs</a:t>
                      </a:r>
                      <a:endParaRPr kumimoji="1" lang="en-US" altLang="zh-TW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/</a:t>
                      </a:r>
                      <a:r>
                        <a:rPr kumimoji="1" lang="en-US" altLang="zh-TW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/</a:t>
                      </a:r>
                      <a:r>
                        <a:rPr kumimoji="1" lang="en-US" altLang="zh-TW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WB.RegisterRd</a:t>
                      </a:r>
                      <a:endParaRPr kumimoji="1" lang="en-US" altLang="zh-TW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$2</a:t>
                      </a:r>
                      <a:endParaRPr kumimoji="1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endParaRPr kumimoji="1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$2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66"/>
          <p:cNvSpPr txBox="1">
            <a:spLocks noChangeArrowheads="1"/>
          </p:cNvSpPr>
          <p:nvPr/>
        </p:nvSpPr>
        <p:spPr bwMode="auto">
          <a:xfrm>
            <a:off x="4356497" y="6423297"/>
            <a:ext cx="364013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ID/EX.RegisterRs </a:t>
            </a:r>
            <a:r>
              <a:rPr lang="en-US" altLang="zh-TW" sz="1600">
                <a:latin typeface="Times New Roman" pitchFamily="18" charset="0"/>
                <a:ea typeface="標楷體" pitchFamily="65" charset="-120"/>
              </a:rPr>
              <a:t>=</a:t>
            </a: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 MEM</a:t>
            </a:r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WB.RegisterRd</a:t>
            </a:r>
          </a:p>
        </p:txBody>
      </p:sp>
    </p:spTree>
    <p:extLst>
      <p:ext uri="{BB962C8B-B14F-4D97-AF65-F5344CB8AC3E}">
        <p14:creationId xmlns:p14="http://schemas.microsoft.com/office/powerpoint/2010/main" val="36033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68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28823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forwarding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forward the proper data (Cont.)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Hazard detection and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signals (Cont.)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MEM hazard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 (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revised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)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</a:endParaRPr>
          </a:p>
          <a:p>
            <a:pPr lvl="4" eaLnBrk="1" hangingPunct="1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EX and MEM hazards occurs simultaneously</a:t>
            </a:r>
          </a:p>
          <a:p>
            <a:pPr marL="2059200" lvl="4" indent="0" eaLnBrk="1" hangingPunct="1">
              <a:buNone/>
            </a:pP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/>
              </a:rPr>
              <a:t>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/>
              </a:rPr>
              <a:t>Want to use the most recent value</a:t>
            </a:r>
          </a:p>
          <a:p>
            <a:pPr marL="2059200" lvl="4" indent="0" eaLnBrk="1" hangingPunct="1">
              <a:buNone/>
            </a:pP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/>
              </a:rPr>
              <a:t>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/>
              </a:rPr>
              <a:t>Only forwards if EX hazard condition is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not true</a:t>
            </a:r>
            <a:endParaRPr lang="en-US" altLang="zh-TW" sz="1400" b="1" i="1" dirty="0" smtClean="0"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1258888" y="3789511"/>
            <a:ext cx="6819900" cy="977900"/>
            <a:chOff x="793" y="2270"/>
            <a:chExt cx="4296" cy="616"/>
          </a:xfrm>
        </p:grpSpPr>
        <p:sp>
          <p:nvSpPr>
            <p:cNvPr id="11" name="Text Box 31"/>
            <p:cNvSpPr txBox="1">
              <a:spLocks noChangeArrowheads="1"/>
            </p:cNvSpPr>
            <p:nvPr/>
          </p:nvSpPr>
          <p:spPr bwMode="auto">
            <a:xfrm>
              <a:off x="793" y="2270"/>
              <a:ext cx="4296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617538" algn="l"/>
                  <a:tab pos="1989138" algn="l"/>
                  <a:tab pos="2706688" algn="l"/>
                  <a:tab pos="3422650" algn="l"/>
                  <a:tab pos="4151313" algn="l"/>
                  <a:tab pos="4868863" algn="l"/>
                  <a:tab pos="55848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dirty="0">
                  <a:latin typeface="Comic Sans MS" pitchFamily="66" charset="0"/>
                  <a:ea typeface="標楷體" pitchFamily="65" charset="-120"/>
                </a:rPr>
                <a:t>add	</a:t>
              </a:r>
              <a:r>
                <a:rPr lang="en-US" altLang="zh-TW" sz="1600" dirty="0">
                  <a:latin typeface="Times New Roman" pitchFamily="18" charset="0"/>
                  <a:ea typeface="標楷體" pitchFamily="65" charset="-120"/>
                </a:rPr>
                <a:t>$1, $1, $2	</a:t>
              </a:r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</a:rPr>
                <a:t>IF	ID	EX	MEM	WB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dirty="0">
                  <a:latin typeface="Comic Sans MS" pitchFamily="66" charset="0"/>
                  <a:ea typeface="標楷體" pitchFamily="65" charset="-120"/>
                </a:rPr>
                <a:t>add	</a:t>
              </a:r>
              <a:r>
                <a:rPr lang="en-US" altLang="zh-TW" sz="1600" dirty="0">
                  <a:latin typeface="Times New Roman" pitchFamily="18" charset="0"/>
                  <a:ea typeface="標楷體" pitchFamily="65" charset="-120"/>
                </a:rPr>
                <a:t>$1, $1, $3		</a:t>
              </a:r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</a:rPr>
                <a:t>IF	ID	EX	MEM	WB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dirty="0">
                  <a:latin typeface="Comic Sans MS" pitchFamily="66" charset="0"/>
                  <a:ea typeface="標楷體" pitchFamily="65" charset="-120"/>
                </a:rPr>
                <a:t>add	</a:t>
              </a:r>
              <a:r>
                <a:rPr lang="en-US" altLang="zh-TW" sz="1600" dirty="0">
                  <a:latin typeface="Times New Roman" pitchFamily="18" charset="0"/>
                  <a:ea typeface="標楷體" pitchFamily="65" charset="-120"/>
                </a:rPr>
                <a:t>$1, $1, $4			</a:t>
              </a:r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</a:rPr>
                <a:t>IF	ID	EX	MEM	WB</a:t>
              </a:r>
              <a:endParaRPr lang="en-US" altLang="zh-TW" sz="1600" b="1" dirty="0">
                <a:latin typeface="Comic Sans MS" pitchFamily="66" charset="0"/>
                <a:ea typeface="標楷體" pitchFamily="65" charset="-120"/>
              </a:endParaRPr>
            </a:p>
          </p:txBody>
        </p:sp>
        <p:sp>
          <p:nvSpPr>
            <p:cNvPr id="12" name="Line 32"/>
            <p:cNvSpPr>
              <a:spLocks noChangeShapeType="1"/>
            </p:cNvSpPr>
            <p:nvPr/>
          </p:nvSpPr>
          <p:spPr bwMode="auto">
            <a:xfrm>
              <a:off x="3166" y="2352"/>
              <a:ext cx="201" cy="21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prstDash val="sysDash"/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3" name="Line 33"/>
            <p:cNvSpPr>
              <a:spLocks noChangeShapeType="1"/>
            </p:cNvSpPr>
            <p:nvPr/>
          </p:nvSpPr>
          <p:spPr bwMode="auto">
            <a:xfrm>
              <a:off x="3617" y="2603"/>
              <a:ext cx="201" cy="21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4" name="Line 34"/>
            <p:cNvSpPr>
              <a:spLocks noChangeShapeType="1"/>
            </p:cNvSpPr>
            <p:nvPr/>
          </p:nvSpPr>
          <p:spPr bwMode="auto">
            <a:xfrm>
              <a:off x="3749" y="2372"/>
              <a:ext cx="93" cy="447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</p:grpSp>
      <p:sp>
        <p:nvSpPr>
          <p:cNvPr id="15" name="Text Box 57"/>
          <p:cNvSpPr txBox="1">
            <a:spLocks noChangeArrowheads="1"/>
          </p:cNvSpPr>
          <p:nvPr/>
        </p:nvSpPr>
        <p:spPr bwMode="auto">
          <a:xfrm>
            <a:off x="2509838" y="5846911"/>
            <a:ext cx="3767137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ID/EX.RegisterRs </a:t>
            </a:r>
            <a:r>
              <a:rPr lang="en-US" altLang="zh-TW" sz="1600">
                <a:latin typeface="Times New Roman" pitchFamily="18" charset="0"/>
                <a:ea typeface="標楷體" pitchFamily="65" charset="-120"/>
              </a:rPr>
              <a:t>=</a:t>
            </a: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 EX</a:t>
            </a:r>
            <a:r>
              <a:rPr lang="en-US" altLang="zh-TW" sz="1600" b="1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MEM.RegisterRd</a:t>
            </a:r>
          </a:p>
        </p:txBody>
      </p:sp>
      <p:sp>
        <p:nvSpPr>
          <p:cNvPr id="16" name="Line 59"/>
          <p:cNvSpPr>
            <a:spLocks noChangeShapeType="1"/>
          </p:cNvSpPr>
          <p:nvPr/>
        </p:nvSpPr>
        <p:spPr bwMode="auto">
          <a:xfrm flipH="1">
            <a:off x="6515100" y="5991373"/>
            <a:ext cx="504825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TW" altLang="en-US"/>
          </a:p>
        </p:txBody>
      </p:sp>
      <p:sp>
        <p:nvSpPr>
          <p:cNvPr id="17" name="Line 60"/>
          <p:cNvSpPr>
            <a:spLocks noChangeShapeType="1"/>
          </p:cNvSpPr>
          <p:nvPr/>
        </p:nvSpPr>
        <p:spPr bwMode="auto">
          <a:xfrm flipH="1">
            <a:off x="6515100" y="6362848"/>
            <a:ext cx="504825" cy="0"/>
          </a:xfrm>
          <a:prstGeom prst="line">
            <a:avLst/>
          </a:prstGeom>
          <a:noFill/>
          <a:ln w="19050">
            <a:solidFill>
              <a:srgbClr val="3333FF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TW" altLang="en-US"/>
          </a:p>
        </p:txBody>
      </p:sp>
      <p:sp>
        <p:nvSpPr>
          <p:cNvPr id="18" name="Line 62"/>
          <p:cNvSpPr>
            <a:spLocks noChangeShapeType="1"/>
          </p:cNvSpPr>
          <p:nvPr/>
        </p:nvSpPr>
        <p:spPr bwMode="auto">
          <a:xfrm>
            <a:off x="6029325" y="3048148"/>
            <a:ext cx="0" cy="711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19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20410"/>
              </p:ext>
            </p:extLst>
          </p:nvPr>
        </p:nvGraphicFramePr>
        <p:xfrm>
          <a:off x="1908175" y="5132536"/>
          <a:ext cx="5921375" cy="508000"/>
        </p:xfrm>
        <a:graphic>
          <a:graphicData uri="http://schemas.openxmlformats.org/drawingml/2006/table">
            <a:tbl>
              <a:tblPr/>
              <a:tblGrid>
                <a:gridCol w="1973791"/>
                <a:gridCol w="1973793"/>
                <a:gridCol w="1973791"/>
              </a:tblGrid>
              <a:tr h="2555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ID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/</a:t>
                      </a:r>
                      <a:r>
                        <a:rPr kumimoji="1" lang="en-US" altLang="zh-TW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EX.RegisterRs</a:t>
                      </a:r>
                      <a:endParaRPr kumimoji="1" lang="en-US" altLang="zh-TW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EX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/</a:t>
                      </a:r>
                      <a:r>
                        <a:rPr kumimoji="1" lang="en-US" altLang="zh-TW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MEM.Register.Rd</a:t>
                      </a:r>
                      <a:endParaRPr kumimoji="1" lang="en-US" altLang="zh-TW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MEM</a:t>
                      </a:r>
                      <a:r>
                        <a:rPr kumimoji="1" lang="en-US" altLang="zh-TW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/</a:t>
                      </a:r>
                      <a:r>
                        <a:rPr kumimoji="1" lang="en-US" altLang="zh-TW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WB.RegisterRd</a:t>
                      </a:r>
                      <a:endParaRPr kumimoji="1" lang="en-US" altLang="zh-TW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$1</a:t>
                      </a:r>
                      <a:endParaRPr kumimoji="1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$1</a:t>
                      </a:r>
                      <a:endParaRPr kumimoji="1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ebdings" pitchFamily="18" charset="2"/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ebdings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 2" pitchFamily="18" charset="2"/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$1</a:t>
                      </a:r>
                    </a:p>
                  </a:txBody>
                  <a:tcPr marL="0" marR="0" marT="0" marB="0" anchor="ctr" anchorCtr="1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Text Box 57"/>
          <p:cNvSpPr txBox="1">
            <a:spLocks noChangeArrowheads="1"/>
          </p:cNvSpPr>
          <p:nvPr/>
        </p:nvSpPr>
        <p:spPr bwMode="auto">
          <a:xfrm>
            <a:off x="2509838" y="6207273"/>
            <a:ext cx="376713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ID/EX.RegisterRs </a:t>
            </a:r>
            <a:r>
              <a:rPr lang="en-US" altLang="zh-TW" sz="1600">
                <a:latin typeface="Times New Roman" pitchFamily="18" charset="0"/>
                <a:ea typeface="標楷體" pitchFamily="65" charset="-120"/>
              </a:rPr>
              <a:t>=</a:t>
            </a:r>
            <a:r>
              <a:rPr lang="en-US" altLang="zh-TW" sz="1600" b="1" i="1">
                <a:latin typeface="Times New Roman" pitchFamily="18" charset="0"/>
                <a:ea typeface="標楷體" pitchFamily="65" charset="-120"/>
              </a:rPr>
              <a:t> MEM/WB.RegisterRd</a:t>
            </a:r>
          </a:p>
        </p:txBody>
      </p:sp>
    </p:spTree>
    <p:extLst>
      <p:ext uri="{BB962C8B-B14F-4D97-AF65-F5344CB8AC3E}">
        <p14:creationId xmlns:p14="http://schemas.microsoft.com/office/powerpoint/2010/main" val="141014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forwarding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forward the proper data (Cont.)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Hazard detection and control signals (Cont.)</a:t>
            </a:r>
          </a:p>
          <a:p>
            <a:pPr lvl="3"/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MEM hazard </a:t>
            </a:r>
            <a:r>
              <a:rPr lang="en-US" altLang="zh-TW" sz="1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revised</a:t>
            </a:r>
            <a:r>
              <a:rPr lang="en-US" altLang="zh-TW" sz="1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)(</a:t>
            </a:r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Cont</a:t>
            </a:r>
            <a:r>
              <a:rPr lang="en-US" altLang="zh-TW" sz="1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.)</a:t>
            </a:r>
          </a:p>
          <a:p>
            <a:pPr lvl="4" eaLnBrk="1" hangingPunct="1">
              <a:tabLst>
                <a:tab pos="2368550" algn="l"/>
                <a:tab pos="27209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(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WB.RegWrite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WB.RegisterRd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and not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1400" b="1" i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MEM.RegWrite</a:t>
            </a:r>
            <a:r>
              <a:rPr lang="en-US" altLang="zh-TW" sz="1400" b="1" i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and 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MEM.RegisterRd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			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and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MEM.RegisterRd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EX.RegisterRs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))</a:t>
            </a:r>
            <a:endParaRPr lang="en-US" altLang="zh-TW" sz="1400" dirty="0">
              <a:solidFill>
                <a:srgbClr val="3333FF"/>
              </a:solidFill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.RegisterRd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))        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ForwardA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01</a:t>
            </a:r>
            <a:endParaRPr lang="en-US" altLang="zh-TW" sz="1400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4">
              <a:tabLst>
                <a:tab pos="2368550" algn="l"/>
                <a:tab pos="27209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(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WB.RegWrite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  <a:p>
            <a:pPr lvl="4">
              <a:buNone/>
              <a:tabLst>
                <a:tab pos="2368550" algn="l"/>
                <a:tab pos="2720975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and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	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WB.RegisterRd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	and 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not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MEM.RegWrite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and 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MEM.RegisterRd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			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and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MEM.RegisterRd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EX.RegisterRt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))</a:t>
            </a:r>
            <a:endParaRPr lang="en-US" altLang="zh-TW" sz="1400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4">
              <a:buNone/>
              <a:tabLst>
                <a:tab pos="2368550" algn="l"/>
                <a:tab pos="27209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.RegisterRd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EX.RegisterRt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))        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ForwardB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01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4" eaLnBrk="1" hangingPunct="1">
              <a:tabLst>
                <a:tab pos="2368550" algn="l"/>
                <a:tab pos="2720975" algn="l"/>
              </a:tabLst>
            </a:pPr>
            <a:endParaRPr lang="en-US" altLang="zh-TW" sz="1400" b="1" dirty="0" smtClean="0">
              <a:latin typeface="Times New Roman" pitchFamily="18" charset="0"/>
              <a:ea typeface="標楷體" pitchFamily="65" charset="-120"/>
            </a:endParaRPr>
          </a:p>
          <a:p>
            <a:pPr lvl="4" eaLnBrk="1" hangingPunct="1">
              <a:tabLst>
                <a:tab pos="2368550" algn="l"/>
                <a:tab pos="2720975" algn="l"/>
              </a:tabLst>
            </a:pP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(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WB.RegWrite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WB.RegisterRd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0)</a:t>
            </a: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MEM.RegisterRd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</a:t>
            </a:r>
            <a:r>
              <a:rPr lang="en-US" altLang="zh-TW" sz="1400" b="1" i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EX.RegisterRs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)</a:t>
            </a:r>
            <a:endParaRPr lang="en-US" altLang="zh-TW" sz="1400" dirty="0">
              <a:solidFill>
                <a:srgbClr val="3333FF"/>
              </a:solidFill>
              <a:latin typeface="Times New Roman" pitchFamily="18" charset="0"/>
              <a:ea typeface="標楷體" pitchFamily="65" charset="-120"/>
            </a:endParaRP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.RegisterRd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EX.RegisterRs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))        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ForwardA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01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4" eaLnBrk="1" hangingPunct="1">
              <a:tabLst>
                <a:tab pos="2368550" algn="l"/>
                <a:tab pos="27209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</a:rPr>
              <a:t>	(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</a:rPr>
              <a:t>WB.RegWrite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WB.RegisterRd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0)</a:t>
            </a: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MEM.RegisterRd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 </a:t>
            </a:r>
            <a:r>
              <a:rPr lang="en-US" altLang="zh-TW" sz="1400" b="1" i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EX.RegisterRt</a:t>
            </a:r>
            <a:r>
              <a:rPr lang="en-US" altLang="zh-TW" sz="1400" dirty="0" smtClean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)</a:t>
            </a:r>
            <a:endParaRPr lang="en-US" altLang="zh-TW" sz="1400" dirty="0">
              <a:solidFill>
                <a:srgbClr val="3333FF"/>
              </a:solidFill>
              <a:latin typeface="Times New Roman" pitchFamily="18" charset="0"/>
              <a:ea typeface="標楷體" pitchFamily="65" charset="-120"/>
            </a:endParaRPr>
          </a:p>
          <a:p>
            <a:pPr lvl="4" eaLnBrk="1" hangingPunct="1">
              <a:buNone/>
              <a:tabLst>
                <a:tab pos="2368550" algn="l"/>
                <a:tab pos="2720975" algn="l"/>
              </a:tabLst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.RegisterRd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EX.RegisterRt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))        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ForwardB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01</a:t>
            </a:r>
            <a:endParaRPr lang="en-US" altLang="zh-TW" sz="1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1551408" y="4563814"/>
            <a:ext cx="7189787" cy="0"/>
          </a:xfrm>
          <a:prstGeom prst="line">
            <a:avLst/>
          </a:prstGeom>
          <a:noFill/>
          <a:ln w="1587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5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4000" b="1" dirty="0" smtClean="0">
                <a:latin typeface="Bookman Old Style" pitchFamily="18" charset="0"/>
                <a:ea typeface="標楷體" pitchFamily="65" charset="-120"/>
              </a:rPr>
              <a:t>Logic Design Conventions</a:t>
            </a:r>
            <a:endParaRPr lang="en-US" altLang="zh-TW" sz="40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5203825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The </a:t>
            </a:r>
            <a:r>
              <a:rPr lang="en-US" altLang="zh-TW" sz="2400" dirty="0" err="1" smtClean="0">
                <a:ea typeface="標楷體" pitchFamily="65" charset="-120"/>
              </a:rPr>
              <a:t>datapath</a:t>
            </a:r>
            <a:r>
              <a:rPr lang="en-US" altLang="zh-TW" sz="2400" dirty="0" smtClean="0">
                <a:ea typeface="標楷體" pitchFamily="65" charset="-120"/>
              </a:rPr>
              <a:t> elements in the MIPS implementation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Logic element that operates on </a:t>
            </a:r>
            <a:r>
              <a:rPr lang="en-US" altLang="zh-TW" sz="2000" b="1" i="1" dirty="0">
                <a:latin typeface="Times New Roman" pitchFamily="18" charset="0"/>
                <a:ea typeface="標楷體" pitchFamily="65" charset="-120"/>
              </a:rPr>
              <a:t>data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values</a:t>
            </a:r>
          </a:p>
          <a:p>
            <a:pPr lvl="2"/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Combinational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logic (no internal storage)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The outputs depend only on the current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inputs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Given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the same input always produces the same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output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Ex: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ALU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Logic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element that contains </a:t>
            </a:r>
            <a:r>
              <a:rPr lang="en-US" altLang="zh-TW" sz="2000" b="1" i="1" dirty="0">
                <a:latin typeface="Times New Roman" pitchFamily="18" charset="0"/>
                <a:ea typeface="標楷體" pitchFamily="65" charset="-120"/>
              </a:rPr>
              <a:t>state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 (</a:t>
            </a:r>
            <a:r>
              <a:rPr lang="en-US" altLang="zh-TW" sz="2000" b="1" i="1" dirty="0">
                <a:latin typeface="Times New Roman" pitchFamily="18" charset="0"/>
                <a:ea typeface="標楷體" pitchFamily="65" charset="-120"/>
              </a:rPr>
              <a:t>state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element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2"/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Sequential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logic (internal storage)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The outputs depend on both inputs and contents of the internal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state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At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least two inputs and one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output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Input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: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data value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nput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: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clock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Used to determine when the state element should be written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The state element can be read at any time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Output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: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 the value written in an earlier clock cycle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Ex: instruction/data memory,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1711898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935163" y="5972175"/>
            <a:ext cx="520065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4.56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The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modified to resolve hazards via forwarding.</a:t>
            </a:r>
          </a:p>
        </p:txBody>
      </p:sp>
      <p:pic>
        <p:nvPicPr>
          <p:cNvPr id="7" name="Picture 6" descr="f04-56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12850"/>
            <a:ext cx="78486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27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65313" y="5883275"/>
            <a:ext cx="74422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4.57 A close-up of the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in Fig. 4.54 shows a 2:1 multiplexor, which has been added to select the signed immediate as an ALU input.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829402"/>
            <a:ext cx="7623401" cy="490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1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1815736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stalls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Forwarding cannot resolve all data hazards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 instruction tries to read a register following a </a:t>
            </a:r>
            <a:r>
              <a:rPr lang="en-US" altLang="zh-TW" sz="1800" dirty="0" err="1" smtClean="0">
                <a:latin typeface="Comic Sans MS" panose="030F0702030302020204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that writes the same register</a:t>
            </a:r>
          </a:p>
          <a:p>
            <a:pPr marL="1144800" lvl="2" indent="0">
              <a:buNone/>
              <a:tabLst>
                <a:tab pos="1431925" algn="l"/>
              </a:tabLst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 Something must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stall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 the pipeline for the combination of </a:t>
            </a:r>
            <a:r>
              <a:rPr lang="en-US" altLang="zh-TW" sz="1800" dirty="0" err="1" smtClean="0">
                <a:latin typeface="Comic Sans MS" panose="030F0702030302020204" pitchFamily="66" charset="0"/>
                <a:ea typeface="標楷體" pitchFamily="65" charset="-120"/>
                <a:sym typeface="Symbol"/>
              </a:rPr>
              <a:t>lw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 followed by an 	instruction that reads its result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926939" y="6500431"/>
            <a:ext cx="364331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4.58 A pipelined sequence of instructions.</a:t>
            </a:r>
          </a:p>
        </p:txBody>
      </p:sp>
      <p:pic>
        <p:nvPicPr>
          <p:cNvPr id="7" name="Picture 9" descr="f04-58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98" y="2339393"/>
            <a:ext cx="5791395" cy="406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2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stalls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Hazard detection unit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It operates during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stage to insert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stall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between the load and its use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Condition</a:t>
            </a:r>
          </a:p>
          <a:p>
            <a:pPr lvl="3">
              <a:tabLst>
                <a:tab pos="1971675" algn="l"/>
              </a:tabLst>
            </a:pP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</a:rPr>
              <a:t>EX.MemRead</a:t>
            </a:r>
            <a:endParaRPr lang="en-US" altLang="zh-TW" sz="1600" dirty="0">
              <a:latin typeface="Times New Roman" pitchFamily="18" charset="0"/>
              <a:ea typeface="標楷體" pitchFamily="65" charset="-120"/>
            </a:endParaRPr>
          </a:p>
          <a:p>
            <a:pPr lvl="3">
              <a:buNone/>
              <a:tabLst>
                <a:tab pos="1971675" algn="l"/>
              </a:tabLst>
            </a:pP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</a:rPr>
              <a:t>and	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((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EX.RegisterRt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ID.RegisterRs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  <a:endParaRPr lang="en-US" altLang="zh-TW" sz="1600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>
              <a:buNone/>
              <a:tabLst>
                <a:tab pos="1971675" algn="l"/>
              </a:tabLst>
            </a:pPr>
            <a:r>
              <a:rPr lang="en-US" altLang="zh-TW" sz="16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or	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EX.RegisterRt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=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ID.RegisterRt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)))        stall the pipeline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The instruction in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IF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 stage must also be stalled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To prevent the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PC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and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IF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pipeline register from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changing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The instruction in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IF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 stage will continue to be read using the same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PC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The registers in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ID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 stage will continue to be read using the same instruction fields in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IF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  <a:sym typeface="Symbol"/>
              </a:rPr>
              <a:t>/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ID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 pipeline register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Instructions in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EX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,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MEM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,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WB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 stages: </a:t>
            </a:r>
            <a:r>
              <a:rPr lang="en-US" altLang="zh-TW" sz="1800" b="1" i="1" dirty="0" err="1" smtClean="0">
                <a:latin typeface="Times New Roman" pitchFamily="18" charset="0"/>
                <a:ea typeface="標楷體" pitchFamily="65" charset="-120"/>
                <a:sym typeface="Symbol"/>
              </a:rPr>
              <a:t>nops</a:t>
            </a:r>
            <a:endParaRPr lang="en-US" altLang="zh-TW" sz="1800" b="1" i="1" dirty="0" smtClean="0">
              <a:latin typeface="Times New Roman" pitchFamily="18" charset="0"/>
              <a:ea typeface="標楷體" pitchFamily="65" charset="-120"/>
              <a:sym typeface="Symbol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An instruction that does no operation to change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stage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/>
              </a:rPr>
              <a:t>How to insert </a:t>
            </a:r>
            <a:r>
              <a:rPr lang="en-US" altLang="zh-TW" sz="2000" b="1" i="1" dirty="0" err="1" smtClean="0">
                <a:latin typeface="Times New Roman" pitchFamily="18" charset="0"/>
                <a:ea typeface="標楷體" pitchFamily="65" charset="-120"/>
                <a:sym typeface="Symbol"/>
              </a:rPr>
              <a:t>nops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To </a:t>
            </a:r>
            <a:r>
              <a:rPr lang="en-US" altLang="zh-TW" sz="1800" dirty="0" err="1" smtClean="0">
                <a:latin typeface="Times New Roman" pitchFamily="18" charset="0"/>
                <a:ea typeface="標楷體" pitchFamily="65" charset="-120"/>
                <a:sym typeface="Symbol"/>
              </a:rPr>
              <a:t>deassert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 all 9 control signals in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EX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,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MEM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, and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/>
              </a:rPr>
              <a:t>WB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 stages</a:t>
            </a:r>
          </a:p>
          <a:p>
            <a:pPr lvl="3"/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To change the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and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WB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control fields of the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ID</a:t>
            </a:r>
            <a:r>
              <a:rPr lang="en-US" altLang="zh-TW" sz="1600" b="1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EX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pipeline register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to 0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The changed control signals will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</a:rPr>
              <a:t>percolate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 through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pipeline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No registers or memories are written if the control values are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all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0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6189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080141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Data hazards and stalls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/>
              </a:rPr>
              <a:t>How to insert </a:t>
            </a:r>
            <a:r>
              <a:rPr lang="en-US" altLang="zh-TW" sz="2000" b="1" i="1" dirty="0" err="1" smtClean="0">
                <a:latin typeface="Times New Roman" pitchFamily="18" charset="0"/>
                <a:ea typeface="標楷體" pitchFamily="65" charset="-120"/>
                <a:sym typeface="Symbol"/>
              </a:rPr>
              <a:t>nops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/>
              </a:rPr>
              <a:t>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sym typeface="Symbol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/>
              </a:rPr>
              <a:t>Example</a:t>
            </a:r>
          </a:p>
          <a:p>
            <a:pPr lvl="3"/>
            <a:r>
              <a:rPr lang="en-US" altLang="zh-TW" sz="1600" dirty="0" smtClean="0">
                <a:latin typeface="Comic Sans MS" panose="030F0702030302020204" pitchFamily="66" charset="0"/>
                <a:ea typeface="標楷體" pitchFamily="65" charset="-120"/>
                <a:sym typeface="Symbol"/>
              </a:rPr>
              <a:t>and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becomes a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/>
              </a:rPr>
              <a:t>nop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/>
              </a:rPr>
              <a:t>,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/>
              </a:rPr>
              <a:t> and all instructions following and are delayed one cycle</a:t>
            </a:r>
          </a:p>
          <a:p>
            <a:pPr lvl="3"/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and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or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repeat in clock cycle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4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what they did in clock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cycle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3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stall bubble delays everything behind it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89175" y="6489700"/>
            <a:ext cx="468153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4.59 The way stalls are really inserted into the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pipeline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.</a:t>
            </a:r>
          </a:p>
        </p:txBody>
      </p:sp>
      <p:pic>
        <p:nvPicPr>
          <p:cNvPr id="5" name="Picture 10" descr="f04-59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00325"/>
            <a:ext cx="5873750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679825" y="4205288"/>
            <a:ext cx="361950" cy="93662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192588" y="4759325"/>
            <a:ext cx="361950" cy="93662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781690" y="4296049"/>
            <a:ext cx="990110" cy="194172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74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20713" y="6021388"/>
            <a:ext cx="794385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4.60 Pipelined control overview, showing the two multiplexors for forwarding, the hazard detection unit, and the forwarding unit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1" name="Picture 8" descr="f04-60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196975"/>
            <a:ext cx="7339013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4"/>
          <p:cNvSpPr>
            <a:spLocks noChangeArrowheads="1"/>
          </p:cNvSpPr>
          <p:nvPr/>
        </p:nvSpPr>
        <p:spPr bwMode="auto">
          <a:xfrm>
            <a:off x="2368550" y="1079500"/>
            <a:ext cx="1093788" cy="71755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3752850" y="1897063"/>
            <a:ext cx="711200" cy="690562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973263" y="1606550"/>
            <a:ext cx="131762" cy="484188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893763" y="2271713"/>
            <a:ext cx="131762" cy="436562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038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4000" b="1" dirty="0" smtClean="0">
                <a:latin typeface="Bookman Old Style" pitchFamily="18" charset="0"/>
                <a:ea typeface="標楷體" pitchFamily="65" charset="-120"/>
              </a:rPr>
              <a:t>Control Hazards</a:t>
            </a:r>
            <a:endParaRPr lang="en-US" altLang="zh-TW" sz="40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1873217"/>
          </a:xfrm>
        </p:spPr>
        <p:txBody>
          <a:bodyPr/>
          <a:lstStyle/>
          <a:p>
            <a:r>
              <a:rPr lang="en-US" altLang="zh-TW" sz="2400" b="1" i="1" dirty="0" smtClean="0">
                <a:ea typeface="標楷體" pitchFamily="65" charset="-120"/>
              </a:rPr>
              <a:t>Control hazard </a:t>
            </a:r>
            <a:r>
              <a:rPr lang="en-US" altLang="zh-TW" sz="2400" dirty="0" smtClean="0">
                <a:ea typeface="標楷體" pitchFamily="65" charset="-120"/>
              </a:rPr>
              <a:t>(</a:t>
            </a:r>
            <a:r>
              <a:rPr lang="en-US" altLang="zh-TW" sz="2400" b="1" i="1" dirty="0" smtClean="0">
                <a:ea typeface="標楷體" pitchFamily="65" charset="-120"/>
              </a:rPr>
              <a:t>branch hazard</a:t>
            </a:r>
            <a:r>
              <a:rPr lang="en-US" altLang="zh-TW" sz="2400" dirty="0" smtClean="0">
                <a:ea typeface="標楷體" pitchFamily="65" charset="-120"/>
              </a:rPr>
              <a:t>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The delay in determining the proper instruction to fetch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An instruction must be fetched at every clock cycle to sustain the pipeline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The decision about whether to branch doesn’t occur until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MEM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 stage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Relatively simple and occur less frequently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237170" y="6160169"/>
            <a:ext cx="281796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4.61 The impact of the pipeline on the branch instruction.</a:t>
            </a:r>
          </a:p>
        </p:txBody>
      </p:sp>
      <p:pic>
        <p:nvPicPr>
          <p:cNvPr id="10" name="Picture 6" descr="f04-61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47" y="3376260"/>
            <a:ext cx="4792153" cy="335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7627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Assume branch not taken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Stalling until the branch is complete is too slow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predict the branch will be untaken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continue execution down the sequential instruction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stream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 the branch is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taken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discard instructions that are being fetched and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decoded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 continues at the branch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target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discard instructions (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flush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instructions)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deassert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all 9 control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signals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change three instructions in the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and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stages when the branch reaches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stage</a:t>
            </a:r>
          </a:p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Reducing the delay of branches</a:t>
            </a:r>
          </a:p>
          <a:p>
            <a:pPr lvl="1"/>
            <a:r>
              <a:rPr lang="en-US" altLang="zh-TW" sz="2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reduce the cost of the taken branch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 the branch execution is moved earlier in the pipeline, then fewer instructions need be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flushed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Many branches rely only on simple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tests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Do not require a full ALU operation but can be done with at most a few gates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separate instruction that uses an ALU to perform a comparison for a more complex branch decision</a:t>
            </a:r>
            <a:endParaRPr lang="en-US" altLang="zh-TW" sz="18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5054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4815455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Reducing the delay of branches (Cont.)</a:t>
            </a:r>
          </a:p>
          <a:p>
            <a:pPr lvl="1"/>
            <a:r>
              <a:rPr lang="en-US" altLang="zh-TW" sz="2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move the branch decision up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address calculation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move the branch adder from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stage to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stage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be performed for all instructions but only used when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needed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Branch decision evaluation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perform equality comparison in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stage using XOR an OR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gates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Additional forwarding and hazard detection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hardware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forward results to the equality test logic that operates during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 data hazard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can occur and a stall will be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needed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ALU instruction immediately preceding a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reduce the penalty of a branch to one instruction if the branch is taken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flush instructions in 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IF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stage</a:t>
            </a:r>
          </a:p>
          <a:p>
            <a:pPr lvl="3"/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IF.Flush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is added to zero the instruction field of the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IF</a:t>
            </a:r>
            <a:r>
              <a:rPr lang="en-US" altLang="zh-TW" sz="1600" b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/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pipeline register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The fetched instruction is transformed into a </a:t>
            </a:r>
            <a:r>
              <a:rPr lang="en-US" altLang="zh-TW" sz="1800" b="1" i="1" dirty="0" err="1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nop</a:t>
            </a:r>
            <a:endParaRPr lang="en-US" altLang="zh-TW" sz="1800" b="1" i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  <a:sym typeface="Symbol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417841" y="5636525"/>
            <a:ext cx="6672262" cy="977900"/>
            <a:chOff x="764" y="3370"/>
            <a:chExt cx="4203" cy="616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017" y="3370"/>
              <a:ext cx="2950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704850" algn="l"/>
                  <a:tab pos="1433513" algn="l"/>
                  <a:tab pos="2149475" algn="l"/>
                  <a:tab pos="2854325" algn="l"/>
                  <a:tab pos="3582988" algn="l"/>
                  <a:tab pos="4300538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</a:rPr>
                <a:t>IF	ID	EX	MEM	WB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</a:rPr>
                <a:t>	</a:t>
              </a:r>
              <a:r>
                <a:rPr lang="en-US" altLang="zh-TW" sz="1600" dirty="0">
                  <a:latin typeface="Comic Sans MS" pitchFamily="66" charset="0"/>
                  <a:ea typeface="標楷體" pitchFamily="65" charset="-120"/>
                </a:rPr>
                <a:t>pipeline stall (</a:t>
              </a:r>
              <a:r>
                <a:rPr lang="en-US" altLang="zh-TW" sz="1600" dirty="0" err="1">
                  <a:latin typeface="Comic Sans MS" pitchFamily="66" charset="0"/>
                  <a:ea typeface="標楷體" pitchFamily="65" charset="-120"/>
                </a:rPr>
                <a:t>nop</a:t>
              </a:r>
              <a:r>
                <a:rPr lang="en-US" altLang="zh-TW" sz="1600" dirty="0">
                  <a:latin typeface="Comic Sans MS" pitchFamily="66" charset="0"/>
                  <a:ea typeface="標楷體" pitchFamily="65" charset="-120"/>
                </a:rPr>
                <a:t>)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</a:rPr>
                <a:t>		IF	ID	EX	MEM	WB</a:t>
              </a: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764" y="3370"/>
              <a:ext cx="968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Char char="§"/>
                <a:tabLst>
                  <a:tab pos="581025" algn="l"/>
                </a:tabLst>
                <a:defRPr kumimoji="1" sz="32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ebdings" pitchFamily="18" charset="2"/>
                <a:buChar char="ñ"/>
                <a:tabLst>
                  <a:tab pos="581025" algn="l"/>
                </a:tabLst>
                <a:defRPr kumimoji="1" sz="28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«"/>
                <a:tabLst>
                  <a:tab pos="581025" algn="l"/>
                </a:tabLst>
                <a:defRPr kumimoji="1" sz="24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ebdings" pitchFamily="18" charset="2"/>
                <a:buChar char="¯"/>
                <a:tabLst>
                  <a:tab pos="5810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 2" pitchFamily="18" charset="2"/>
                <a:buChar char="ð"/>
                <a:tabLst>
                  <a:tab pos="5810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5810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5810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5810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 2" pitchFamily="18" charset="2"/>
                <a:buChar char="ð"/>
                <a:tabLst>
                  <a:tab pos="581025" algn="l"/>
                </a:tabLst>
                <a:defRPr kumimoji="1" sz="2000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>
                  <a:latin typeface="Comic Sans MS" pitchFamily="66" charset="0"/>
                  <a:ea typeface="標楷體" pitchFamily="65" charset="-120"/>
                </a:rPr>
                <a:t>add	</a:t>
              </a:r>
              <a:r>
                <a:rPr lang="en-US" altLang="zh-TW" sz="1600">
                  <a:latin typeface="Times New Roman" pitchFamily="18" charset="0"/>
                  <a:ea typeface="標楷體" pitchFamily="65" charset="-120"/>
                </a:rPr>
                <a:t>$1, $2, $3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TW" sz="1600">
                <a:latin typeface="Comic Sans MS" pitchFamily="66" charset="0"/>
                <a:ea typeface="標楷體" pitchFamily="65" charset="-120"/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TW" sz="1600">
                  <a:latin typeface="Comic Sans MS" pitchFamily="66" charset="0"/>
                  <a:ea typeface="標楷體" pitchFamily="65" charset="-120"/>
                </a:rPr>
                <a:t>beq	</a:t>
              </a:r>
              <a:r>
                <a:rPr lang="en-US" altLang="zh-TW" sz="1600">
                  <a:latin typeface="Times New Roman" pitchFamily="18" charset="0"/>
                  <a:ea typeface="標楷體" pitchFamily="65" charset="-120"/>
                </a:rPr>
                <a:t>$1, $4, 100</a:t>
              </a:r>
              <a:endParaRPr lang="en-US" altLang="zh-TW" sz="1600">
                <a:latin typeface="Comic Sans MS" pitchFamily="66" charset="0"/>
                <a:ea typeface="標楷體" pitchFamily="65" charset="-12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117" y="3462"/>
              <a:ext cx="222" cy="43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4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Reducing the delay of branches (Cont.)</a:t>
            </a:r>
          </a:p>
          <a:p>
            <a:pPr lvl="1"/>
            <a:r>
              <a:rPr lang="en-US" altLang="zh-TW" sz="2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Example: pipelined branch</a:t>
            </a:r>
          </a:p>
          <a:p>
            <a:pPr lvl="2"/>
            <a:r>
              <a:rPr lang="en-US" altLang="zh-TW" sz="1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Assumption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pipeline is optimized for branches that are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untaken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execution is moved to the </a:t>
            </a:r>
            <a:r>
              <a:rPr lang="en-US" altLang="zh-TW" sz="16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stage</a:t>
            </a:r>
          </a:p>
          <a:p>
            <a:pPr lvl="2" eaLnBrk="1" hangingPunct="1">
              <a:tabLst>
                <a:tab pos="1617663" algn="l"/>
                <a:tab pos="2328863" algn="l"/>
                <a:tab pos="3859213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36	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sub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$10, $4, $8</a:t>
            </a:r>
          </a:p>
          <a:p>
            <a:pPr lvl="2">
              <a:buNone/>
              <a:tabLst>
                <a:tab pos="1617663" algn="l"/>
                <a:tab pos="2328863" algn="l"/>
                <a:tab pos="3859213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40	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beq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$1, $3, 7	# PC-relative branch to 40 + 4 + 7  4 = 72</a:t>
            </a:r>
          </a:p>
          <a:p>
            <a:pPr lvl="2">
              <a:buNone/>
              <a:tabLst>
                <a:tab pos="1617663" algn="l"/>
                <a:tab pos="2328863" algn="l"/>
                <a:tab pos="3859213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44	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$12, $2, $5</a:t>
            </a:r>
          </a:p>
          <a:p>
            <a:pPr lvl="2">
              <a:buNone/>
              <a:tabLst>
                <a:tab pos="1617663" algn="l"/>
                <a:tab pos="2328863" algn="l"/>
                <a:tab pos="3859213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48	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or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$13, $2, $6</a:t>
            </a:r>
          </a:p>
          <a:p>
            <a:pPr lvl="2">
              <a:buNone/>
              <a:tabLst>
                <a:tab pos="1617663" algn="l"/>
                <a:tab pos="2328863" algn="l"/>
                <a:tab pos="3859213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52	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add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$14, $4, $2</a:t>
            </a:r>
          </a:p>
          <a:p>
            <a:pPr lvl="2">
              <a:buNone/>
              <a:tabLst>
                <a:tab pos="1617663" algn="l"/>
                <a:tab pos="2328863" algn="l"/>
                <a:tab pos="3859213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56	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slt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$15, $6, $7</a:t>
            </a:r>
          </a:p>
          <a:p>
            <a:pPr lvl="2">
              <a:buNone/>
              <a:tabLst>
                <a:tab pos="1617663" algn="l"/>
                <a:tab pos="2328863" algn="l"/>
                <a:tab pos="3859213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...</a:t>
            </a:r>
          </a:p>
          <a:p>
            <a:pPr lvl="2">
              <a:buNone/>
              <a:tabLst>
                <a:tab pos="1617663" algn="l"/>
                <a:tab pos="2328863" algn="l"/>
                <a:tab pos="3859213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72	</a:t>
            </a:r>
            <a:r>
              <a:rPr lang="en-US" altLang="zh-TW" sz="18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$4, 50($7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Only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one pipeline bubble on a taken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</a:t>
            </a:r>
            <a:endParaRPr lang="en-US" altLang="zh-TW" sz="18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40675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444847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Clocking methodology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To define when signals can be read and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written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If a signal is written and read at the same time, the value of the read will be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unpredictable!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Edge-triggered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Any values stored in a state element are updated only on a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</a:rPr>
              <a:t>clock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edge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For a combinational logic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Inputs and outputs must be state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elements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Inputs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values written in a previous clock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cycle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Outputs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values can be used in a following clock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cycle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</a:rPr>
              <a:t>All signals must propagate through the combinational logic in the time of one clock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</a:rPr>
              <a:t>cycle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time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necessary for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signals to reach outputs defines the length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of the clock cycle</a:t>
            </a:r>
            <a:endParaRPr lang="en-US" altLang="zh-TW" sz="16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903544" y="6456635"/>
            <a:ext cx="59531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4.3 Combinational logic, state elements, and the clock are closely related.</a:t>
            </a:r>
          </a:p>
        </p:txBody>
      </p:sp>
      <p:pic>
        <p:nvPicPr>
          <p:cNvPr id="5" name="Picture 5" descr="f04-03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469" y="5108848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68338" y="6175375"/>
            <a:ext cx="77724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4.62 The ID stage of clock cycle 3 determines that a branch must be taken, so it selects 72 as the next PC address and zeros the instruction fetched for the next clock cycle.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251200" y="2628900"/>
            <a:ext cx="441325" cy="8763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922338" y="3590925"/>
            <a:ext cx="342900" cy="722313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400" y="1473200"/>
            <a:ext cx="452438" cy="15557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9" name="Picture 8" descr="f04-62-P374493-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08050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4211638" y="3284538"/>
            <a:ext cx="441325" cy="7366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66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43213" y="1125538"/>
            <a:ext cx="860425" cy="19367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76338" y="1127125"/>
            <a:ext cx="833437" cy="19367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68338" y="6175375"/>
            <a:ext cx="77724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4.62 The ID stage of clock cycle 3 determines that a branch must be taken, so it selects 72 as the next PC address and zeros the instruction fetched for the next clock cycle.</a:t>
            </a:r>
          </a:p>
        </p:txBody>
      </p:sp>
      <p:pic>
        <p:nvPicPr>
          <p:cNvPr id="7" name="Picture 7" descr="f04-62-P374493-bott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69988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5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b="1" i="1" dirty="0" smtClean="0">
                <a:ea typeface="標楷體" pitchFamily="65" charset="-120"/>
                <a:sym typeface="Symbol" pitchFamily="18" charset="2"/>
              </a:rPr>
              <a:t>Dynamic branch prediction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 an aggressive pipeline, a simple </a:t>
            </a:r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static prediction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scheme may waste too much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performance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Prediction of branches at runtime using runtime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informatio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Prediction is a hint that we hope is correct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Fetching begins in the predicted direction (taken or untaken)</a:t>
            </a:r>
          </a:p>
          <a:p>
            <a:pPr lvl="1"/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prediction buffer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history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table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small memory indexed by the low-order address bits of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contain one or more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bits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indicating whether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branch was recently taken or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not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Several branches with the same low-order address bits will share the same entry in the branch prediction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buffer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Dynamic branch prediction schemes</a:t>
            </a:r>
          </a:p>
          <a:p>
            <a:pPr lvl="2"/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-bit prediction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scheme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Using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bit to record and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predict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Example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loops and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prediction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Loop branch, branch taken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9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times and then untaken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once</a:t>
            </a:r>
          </a:p>
          <a:p>
            <a:pPr lvl="4"/>
            <a:r>
              <a:rPr lang="en-US" altLang="zh-TW" sz="1400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Mispredict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on the first and last loop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iterations</a:t>
            </a:r>
          </a:p>
          <a:p>
            <a:pPr lvl="4"/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Prediction accuracy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80%</a:t>
            </a:r>
            <a:endParaRPr lang="en-US" altLang="zh-TW" sz="1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09670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3381291"/>
          </a:xfrm>
        </p:spPr>
        <p:txBody>
          <a:bodyPr/>
          <a:lstStyle/>
          <a:p>
            <a:r>
              <a:rPr lang="en-US" altLang="zh-TW" sz="2400" b="1" i="1" dirty="0" smtClean="0">
                <a:ea typeface="標楷體" pitchFamily="65" charset="-120"/>
                <a:sym typeface="Symbol" pitchFamily="18" charset="2"/>
              </a:rPr>
              <a:t>Dynamic branch prediction</a:t>
            </a:r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 (Cont.)</a:t>
            </a:r>
            <a:endParaRPr lang="en-US" altLang="zh-TW" sz="2400" b="1" i="1" dirty="0" smtClean="0">
              <a:ea typeface="標楷體" pitchFamily="65" charset="-120"/>
              <a:sym typeface="Symbol" pitchFamily="18" charset="2"/>
            </a:endParaRP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Dynamic branch prediction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schemes (Cont.)</a:t>
            </a:r>
          </a:p>
          <a:p>
            <a:pPr lvl="2"/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-bit prediction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scheme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Using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bits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record and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predict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prediction must be wrong twice before it is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changed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branch prediction buffer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can be accessed during the </a:t>
            </a:r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stage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Predict taken: the target address can be known as early as the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stage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Predict untaken: sequential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fetching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 the prediction turns out to be wrong, the prediction bits are changed based on the prediction scheme it used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620263" y="6465888"/>
            <a:ext cx="37766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4.63 The states in a 2-bit prediction scheme.</a:t>
            </a:r>
          </a:p>
        </p:txBody>
      </p:sp>
      <p:pic>
        <p:nvPicPr>
          <p:cNvPr id="5" name="Picture 5" descr="f04-63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11" y="3961332"/>
            <a:ext cx="3903366" cy="23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22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2380264"/>
          </a:xfrm>
        </p:spPr>
        <p:txBody>
          <a:bodyPr/>
          <a:lstStyle/>
          <a:p>
            <a:r>
              <a:rPr lang="en-US" altLang="zh-TW" sz="2400" b="1" i="1" dirty="0" smtClean="0">
                <a:ea typeface="標楷體" pitchFamily="65" charset="-120"/>
                <a:sym typeface="Symbol" pitchFamily="18" charset="2"/>
              </a:rPr>
              <a:t>Dynamic branch prediction</a:t>
            </a:r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 (Cont.)</a:t>
            </a:r>
            <a:endParaRPr lang="en-US" altLang="zh-TW" sz="2400" b="1" i="1" dirty="0" smtClean="0">
              <a:ea typeface="標楷體" pitchFamily="65" charset="-120"/>
              <a:sym typeface="Symbol" pitchFamily="18" charset="2"/>
            </a:endParaRPr>
          </a:p>
          <a:p>
            <a:pPr lvl="1" eaLnBrk="1" hangingPunct="1"/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delay slot</a:t>
            </a:r>
          </a:p>
          <a:p>
            <a:pPr lvl="2" eaLnBrk="1" hangingPunct="1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slot directly after a delayed branch instruction</a:t>
            </a:r>
          </a:p>
          <a:p>
            <a:pPr lvl="2" eaLnBrk="1" hangingPunct="1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Compilers and assemblers try to place an instruction that always executes after the branch</a:t>
            </a: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make the successor instructions valid and useful</a:t>
            </a: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Three ways to schedule the branch delay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slot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701607" y="6432550"/>
            <a:ext cx="332581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4.64 Scheduling the branch delay slot.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34" y="3027259"/>
            <a:ext cx="4517559" cy="335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4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b="1" i="1" dirty="0" smtClean="0">
                <a:ea typeface="標楷體" pitchFamily="65" charset="-120"/>
                <a:sym typeface="Symbol" pitchFamily="18" charset="2"/>
              </a:rPr>
              <a:t>Dynamic branch prediction</a:t>
            </a:r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 (Cont.)</a:t>
            </a:r>
            <a:endParaRPr lang="en-US" altLang="zh-TW" sz="2400" b="1" i="1" dirty="0" smtClean="0">
              <a:ea typeface="標楷體" pitchFamily="65" charset="-120"/>
              <a:sym typeface="Symbol" pitchFamily="18" charset="2"/>
            </a:endParaRPr>
          </a:p>
          <a:p>
            <a:pPr lvl="1" eaLnBrk="1" hangingPunct="1"/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target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buffer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structure that caches the destination PC or destination instruction for a branch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Usually organized as a cache with tags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More costly than a simple prediction buffer</a:t>
            </a:r>
          </a:p>
          <a:p>
            <a:pPr lvl="1" eaLnBrk="1" hangingPunct="1"/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Correlating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predictor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Using information about both a local branch and the global behavior of recently executed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branches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Greater prediction accuracy for the same number of prediction bits</a:t>
            </a:r>
          </a:p>
          <a:p>
            <a:pPr lvl="1" eaLnBrk="1" hangingPunct="1"/>
            <a:r>
              <a:rPr lang="en-US" altLang="zh-TW" sz="20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Tournament branch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predictor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Multiple predictors for each branch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selection mechanism that chooses which predictor to enable for a given branch</a:t>
            </a:r>
          </a:p>
        </p:txBody>
      </p:sp>
    </p:spTree>
    <p:extLst>
      <p:ext uri="{BB962C8B-B14F-4D97-AF65-F5344CB8AC3E}">
        <p14:creationId xmlns:p14="http://schemas.microsoft.com/office/powerpoint/2010/main" val="17779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>
                <a:ea typeface="標楷體" pitchFamily="65" charset="-120"/>
                <a:sym typeface="Symbol" pitchFamily="18" charset="2"/>
              </a:rPr>
              <a:t>Example: comparing performance of several control </a:t>
            </a:r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schemes</a:t>
            </a:r>
            <a:endParaRPr lang="en-US" altLang="zh-TW" sz="2400" b="1" i="1" dirty="0" smtClean="0">
              <a:ea typeface="標楷體" pitchFamily="65" charset="-120"/>
              <a:sym typeface="Symbol" pitchFamily="18" charset="2"/>
            </a:endParaRPr>
          </a:p>
          <a:p>
            <a:pPr lvl="1" eaLnBrk="1" hangingPunct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Problem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compare performance for single-cycle,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multicycle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and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pipelined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mix</a:t>
            </a:r>
          </a:p>
          <a:p>
            <a:pPr lvl="3"/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25%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loads,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10%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stores,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11%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branches,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2%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jumps,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52%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ALU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instructions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Functional unit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times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Memory access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200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 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 ALU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operation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100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   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Register file R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50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Pipelined</a:t>
            </a: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Half of the loads are immediately followed by an instruction that uses the results</a:t>
            </a: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 delay on </a:t>
            </a:r>
            <a:r>
              <a:rPr lang="en-US" altLang="zh-TW" sz="1600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misprediction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clock cycle</a:t>
            </a:r>
          </a:p>
          <a:p>
            <a:pPr lvl="3" eaLnBrk="1" hangingPunct="1"/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¼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branches are </a:t>
            </a:r>
            <a:r>
              <a:rPr lang="en-US" altLang="zh-TW" sz="1600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mispredicted</a:t>
            </a:r>
            <a:endParaRPr lang="en-US" altLang="zh-TW" sz="1600" i="1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 eaLnBrk="1" hangingPunct="1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Jumps always pay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full clock cycle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average time is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2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clock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cycles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Solution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Single-cycle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Clock cycle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200 + 50 + 100 + 200 + 50 = 600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      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CPI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1</a:t>
            </a:r>
          </a:p>
          <a:p>
            <a:pPr lvl="2"/>
            <a:r>
              <a:rPr lang="en-US" altLang="zh-TW" sz="1800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Multicycle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Clock cycle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200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CPI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0.25  5 + 0.1  4 + 0.11  3 + 0.02  3 + 0.52  4 =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4.12</a:t>
            </a:r>
          </a:p>
        </p:txBody>
      </p:sp>
    </p:spTree>
    <p:extLst>
      <p:ext uri="{BB962C8B-B14F-4D97-AF65-F5344CB8AC3E}">
        <p14:creationId xmlns:p14="http://schemas.microsoft.com/office/powerpoint/2010/main" val="31774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87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>
                <a:ea typeface="標楷體" pitchFamily="65" charset="-120"/>
                <a:sym typeface="Symbol" pitchFamily="18" charset="2"/>
              </a:rPr>
              <a:t>Example: comparing performance of several control </a:t>
            </a:r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schemes (Cont.)</a:t>
            </a:r>
            <a:endParaRPr lang="en-US" altLang="zh-TW" sz="2400" b="1" i="1" dirty="0" smtClean="0">
              <a:ea typeface="標楷體" pitchFamily="65" charset="-120"/>
              <a:sym typeface="Symbol" pitchFamily="18" charset="2"/>
            </a:endParaRP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Solution (Cont.)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Pipelined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Clock cycle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200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CPI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Loads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0.5  1 + 0.5  2 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1.5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Stores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&amp; ALU instructions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1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Branches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0.75  1 + 0.25  2 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1.25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Jumps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2</a:t>
            </a:r>
          </a:p>
          <a:p>
            <a:pPr marL="2059200" lvl="4" indent="0">
              <a:buNone/>
            </a:pP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 </a:t>
            </a:r>
            <a:r>
              <a:rPr lang="en-US" altLang="zh-TW" sz="14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0.25  1.5 + 0.1  1 + 0.11  1.25 + 0.02  2 + 0.52  1 =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1.17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Average instruction time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Single-cycle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600 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1 = 600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Multicycle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200  4.12 = 824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Pipelined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200  1.17 = 234 </a:t>
            </a:r>
            <a:r>
              <a:rPr lang="en-US" altLang="zh-TW" sz="16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ps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915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282789" y="5880100"/>
            <a:ext cx="441801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4.65 The final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and control for this chapter.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21" y="1115478"/>
            <a:ext cx="7328949" cy="454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95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>
                <a:solidFill>
                  <a:srgbClr val="000000"/>
                </a:solidFill>
              </a:rPr>
              <a:pPr/>
              <a:t>89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4000" b="1" dirty="0" smtClean="0">
                <a:latin typeface="Bookman Old Style" pitchFamily="18" charset="0"/>
                <a:ea typeface="標楷體" pitchFamily="65" charset="-120"/>
              </a:rPr>
              <a:t>Exceptions</a:t>
            </a:r>
            <a:endParaRPr lang="en-US" altLang="zh-TW" sz="4000" b="1" dirty="0">
              <a:latin typeface="Bookman Old Style" pitchFamily="18" charset="0"/>
              <a:ea typeface="標楷體" pitchFamily="65" charset="-120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76375"/>
            <a:ext cx="8713788" cy="5203825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Preliminary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Control is the most challenging aspect of processor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design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hardest part to get right and make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fast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</a:endParaRP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Exception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 vs.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</a:rPr>
              <a:t>interrupt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Events other than branches or jumps that change the normal flow of instruction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Exception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Any unexpected change in control flow without distinguishing whether the cause is internal or external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Interrupt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 exception that comes from outside of the processor</a:t>
            </a:r>
          </a:p>
          <a:p>
            <a:pPr lvl="2"/>
            <a:endParaRPr lang="en-US" altLang="zh-TW" sz="1800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endParaRPr lang="en-US" altLang="zh-TW" sz="18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2"/>
            <a:endParaRPr lang="en-US" altLang="zh-TW" sz="1800" dirty="0" smtClean="0">
              <a:latin typeface="Times New Roman" pitchFamily="18" charset="0"/>
              <a:ea typeface="標楷體" pitchFamily="65" charset="-120"/>
            </a:endParaRPr>
          </a:p>
          <a:p>
            <a:pPr lvl="1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detect exceptional conditions and taking the appropriate action is often on the critical timing path of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processor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57" y="5072613"/>
            <a:ext cx="4695677" cy="103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8916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</a:rPr>
              <a:t>Clocking methodology (Cont.)</a:t>
            </a:r>
          </a:p>
          <a:p>
            <a:pPr lvl="1"/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Edge-triggered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(Cont.)</a:t>
            </a:r>
            <a:endParaRPr lang="en-US" altLang="zh-TW" sz="2000" b="1" i="1" dirty="0" smtClean="0">
              <a:latin typeface="Times New Roman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Control signal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vs.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</a:rPr>
              <a:t>Data signal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Control signal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Used for multiplexor selection or for directing the operation of a functional unit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The state element is changed only when the </a:t>
            </a:r>
            <a:r>
              <a:rPr lang="en-US" altLang="zh-TW" sz="14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write control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signal is asserted and a clock edge occurs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If a state element is written on every active clock edge, the control signal is often omitted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</a:rPr>
              <a:t>If a state element is not updated on every clock, then an explicit write control signal is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</a:rPr>
              <a:t>required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Data signal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contain information that is operated on by a functional unit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Terminologies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Asserted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/</a:t>
            </a:r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deasserted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: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 signal is logically high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/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low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Assert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/</a:t>
            </a:r>
            <a:r>
              <a:rPr lang="en-US" altLang="zh-TW" sz="1600" b="1" i="1" dirty="0" err="1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deassert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: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a signal should be driven logically high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/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low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allow a state element to be read and written in the same clock cycle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The following steps are done in the same clock cycle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read the contents of a register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send the value through some combinational logic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write the same register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No feedback within a single clock cycle</a:t>
            </a:r>
          </a:p>
        </p:txBody>
      </p:sp>
      <p:pic>
        <p:nvPicPr>
          <p:cNvPr id="4" name="Picture 5" descr="f04-04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832909"/>
            <a:ext cx="3116955" cy="72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90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How exceptions are handled in the MIPS architecture</a:t>
            </a:r>
            <a:endParaRPr lang="en-US" altLang="zh-TW" sz="2400" b="1" i="1" dirty="0" smtClean="0">
              <a:ea typeface="標楷體" pitchFamily="65" charset="-120"/>
              <a:sym typeface="Symbol" pitchFamily="18" charset="2"/>
            </a:endParaRP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Execution of an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undefined instruction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, an </a:t>
            </a:r>
            <a:r>
              <a:rPr lang="en-US" altLang="zh-TW" sz="20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arithmetic overflow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When an exception occurs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save the address of the offending instruction in the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exception program counter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(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EPC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determine where to restart the execution of the program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transfer control to the operating system at some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specified address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provide some service to the user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program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take some predefined action in response to an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overflow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stop the execution and report an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error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terminate or continue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program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communicate the reason for an exception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Using a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Cause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register to indicate the reason for the exception</a:t>
            </a: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Vectored interrupts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address to which control is transferred is determined by the cause of the exception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addresses are separated by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32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bytes or eight instructions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When the exception is not vectored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single entry point for all exceptions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OS decodes the status register to find the cause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16" y="5834464"/>
            <a:ext cx="3700987" cy="53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42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91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How exceptions are handled in the MIPS architecture (Cont.)</a:t>
            </a:r>
            <a:endParaRPr lang="en-US" altLang="zh-TW" sz="2400" b="1" i="1" dirty="0" smtClean="0">
              <a:ea typeface="標楷體" pitchFamily="65" charset="-120"/>
              <a:sym typeface="Symbol" pitchFamily="18" charset="2"/>
            </a:endParaRP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implement the exception system used in the MIPS architecture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single entry point being the address 80000180</a:t>
            </a:r>
            <a:r>
              <a:rPr lang="en-US" altLang="zh-TW" sz="1800" baseline="-25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hex</a:t>
            </a: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EPC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register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32-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bit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register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used to hold the address of the affected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</a:t>
            </a:r>
          </a:p>
          <a:p>
            <a:pPr lvl="2"/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Cause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register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32-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bit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register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used to record the cause of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exception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: 10: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undefined instruction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    12: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arithmetic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overflow</a:t>
            </a:r>
          </a:p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Exceptions in a pipelined implementation</a:t>
            </a:r>
          </a:p>
          <a:p>
            <a:pPr lvl="1"/>
            <a:r>
              <a:rPr lang="en-US" altLang="zh-TW" sz="2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treat exceptions as another form of control hazard</a:t>
            </a:r>
          </a:p>
          <a:p>
            <a:pPr lvl="1"/>
            <a:r>
              <a:rPr lang="en-US" altLang="zh-TW" sz="2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Steps to deal with exception (using an arithmetic overflow as an example)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transfer control to the exception routine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immediately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flush instructions that follow the instruction caused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exception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IF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stage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zero the instruction field of the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IF/ID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pipeline register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turning into a </a:t>
            </a:r>
            <a:r>
              <a:rPr lang="en-US" altLang="zh-TW" sz="1400" b="1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nop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instruction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Similar as steps for branch </a:t>
            </a:r>
            <a:r>
              <a:rPr lang="en-US" altLang="zh-TW" sz="1400" i="1" dirty="0" err="1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misprediction</a:t>
            </a:r>
            <a:endParaRPr lang="en-US" altLang="zh-TW" sz="1400" i="1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stage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zero control signals using the multiplexor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already in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ID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stage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Similar as steps for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stall</a:t>
            </a:r>
          </a:p>
          <a:p>
            <a:pPr lvl="4"/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ID.Flush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</a:t>
            </a:r>
            <a:r>
              <a:rPr lang="en-US" altLang="zh-TW" sz="1400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ORed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with the stall signal from the hazard detection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unit</a:t>
            </a:r>
            <a:endParaRPr lang="en-US" altLang="zh-TW" sz="1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27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92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Exceptions in a pipelined implementation (Cont.)</a:t>
            </a:r>
          </a:p>
          <a:p>
            <a:pPr lvl="1"/>
            <a:r>
              <a:rPr lang="en-US" altLang="zh-TW" sz="2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Steps to deal with exception (using an arithmetic overflow as an example) (Cont.)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flush instructions that follow the instruction caused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exception (Cont.)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EX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stage</a:t>
            </a:r>
          </a:p>
          <a:p>
            <a:pPr lvl="4"/>
            <a:r>
              <a:rPr lang="en-US" altLang="zh-TW" sz="1400" b="1" i="1" dirty="0" err="1">
                <a:latin typeface="Times New Roman" pitchFamily="18" charset="0"/>
                <a:ea typeface="標楷體" pitchFamily="65" charset="-120"/>
                <a:sym typeface="Symbol" pitchFamily="18" charset="2"/>
              </a:rPr>
              <a:t>EX.Flush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is added to cause new multiplexors to zero the control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lines</a:t>
            </a:r>
          </a:p>
          <a:p>
            <a:pPr lvl="4"/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prevent the instruction in the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stage from writing its result in the </a:t>
            </a:r>
            <a:r>
              <a:rPr lang="en-US" altLang="zh-TW" sz="14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WB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stage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start fetching instructions from location 80000180</a:t>
            </a:r>
            <a:r>
              <a:rPr lang="en-US" altLang="zh-TW" sz="1800" baseline="-25000" dirty="0" smtClean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hex</a:t>
            </a:r>
          </a:p>
          <a:p>
            <a:pPr lvl="3"/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add an additional input to the </a:t>
            </a:r>
            <a:r>
              <a:rPr lang="en-US" altLang="zh-TW" sz="1600" b="1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PC</a:t>
            </a:r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multiplexor that sends </a:t>
            </a:r>
            <a:r>
              <a:rPr lang="en-US" altLang="zh-TW" sz="1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80000180</a:t>
            </a:r>
            <a:r>
              <a:rPr lang="en-US" altLang="zh-TW" sz="1600" baseline="-250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hex</a:t>
            </a:r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 to the </a:t>
            </a:r>
            <a:r>
              <a:rPr lang="en-US" altLang="zh-TW" sz="1600" b="1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PC</a:t>
            </a:r>
          </a:p>
          <a:p>
            <a:pPr lvl="2"/>
            <a:r>
              <a:rPr lang="en-US" altLang="zh-TW" sz="1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stop or complete the instruction that caused the exception</a:t>
            </a:r>
          </a:p>
          <a:p>
            <a:pPr lvl="3"/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To stop execution in the middle of the instruction if necessary</a:t>
            </a:r>
          </a:p>
          <a:p>
            <a:pPr lvl="3"/>
            <a:r>
              <a:rPr lang="en-US" altLang="zh-TW" sz="1600" i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Symbol" pitchFamily="18" charset="2"/>
              </a:rPr>
              <a:t>If the instruction requires to be eventually completed, the instruction will be restarted from the beginning after the exception is handled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save the address of the offending instruction in the </a:t>
            </a:r>
            <a:r>
              <a:rPr lang="en-US" altLang="zh-TW" sz="1800" b="1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EPC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register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 reality it saves the address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+4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exception handling routine must first subtract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4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from the saved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value</a:t>
            </a:r>
            <a:endParaRPr lang="en-US" altLang="zh-TW" sz="16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921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93</a:t>
            </a:fld>
            <a:endParaRPr lang="en-US" altLang="zh-TW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97100" y="6155425"/>
            <a:ext cx="44196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4.66 The </a:t>
            </a:r>
            <a:r>
              <a:rPr lang="en-US" altLang="zh-TW" sz="1400" b="1" dirty="0" err="1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with controls to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handle 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exception.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206875" y="1688200"/>
            <a:ext cx="382588" cy="481013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037013" y="1384988"/>
            <a:ext cx="381000" cy="112712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5457825" y="1742175"/>
            <a:ext cx="609600" cy="642938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738813" y="2239063"/>
            <a:ext cx="582612" cy="650875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5867400" y="1032563"/>
            <a:ext cx="407988" cy="139700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69888" y="3712263"/>
            <a:ext cx="446087" cy="120650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5267325" y="2499413"/>
            <a:ext cx="563563" cy="444500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3" name="Picture 13" descr="f04-66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38913"/>
            <a:ext cx="8021637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45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94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Exceptions in a pipelined implementation (Cont.)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Example: exception in a pipelined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computer</a:t>
            </a:r>
          </a:p>
          <a:p>
            <a:pPr lvl="2" eaLnBrk="1" hangingPunct="1">
              <a:tabLst>
                <a:tab pos="2481263" algn="l"/>
                <a:tab pos="3132138" algn="l"/>
                <a:tab pos="3667125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 sequence</a:t>
            </a:r>
          </a:p>
          <a:p>
            <a:pPr lvl="3" eaLnBrk="1" hangingPunct="1">
              <a:tabLst>
                <a:tab pos="2328863" algn="l"/>
                <a:tab pos="2954338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40</a:t>
            </a:r>
            <a:r>
              <a:rPr lang="en-US" altLang="zh-TW" sz="1600" baseline="-25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hex	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sub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$11, $2, $4</a:t>
            </a:r>
          </a:p>
          <a:p>
            <a:pPr lvl="3">
              <a:buNone/>
              <a:tabLst>
                <a:tab pos="2328863" algn="l"/>
                <a:tab pos="2954338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44</a:t>
            </a:r>
            <a:r>
              <a:rPr lang="en-US" altLang="zh-TW" sz="1600" baseline="-25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hex	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and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$12, $2, $5</a:t>
            </a:r>
          </a:p>
          <a:p>
            <a:pPr lvl="3">
              <a:buNone/>
              <a:tabLst>
                <a:tab pos="2328863" algn="l"/>
                <a:tab pos="2954338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48</a:t>
            </a:r>
            <a:r>
              <a:rPr lang="en-US" altLang="zh-TW" sz="1600" baseline="-25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hex	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or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$13, $2, $6</a:t>
            </a:r>
          </a:p>
          <a:p>
            <a:pPr lvl="3">
              <a:buNone/>
              <a:tabLst>
                <a:tab pos="2328863" algn="l"/>
                <a:tab pos="2954338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4C</a:t>
            </a:r>
            <a:r>
              <a:rPr lang="en-US" altLang="zh-TW" sz="1600" baseline="-25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hex	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add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$1, $2, $1</a:t>
            </a:r>
          </a:p>
          <a:p>
            <a:pPr lvl="3">
              <a:buNone/>
              <a:tabLst>
                <a:tab pos="2328863" algn="l"/>
                <a:tab pos="2954338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50</a:t>
            </a:r>
            <a:r>
              <a:rPr lang="en-US" altLang="zh-TW" sz="1600" baseline="-25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hex	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slt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$15, $6, $7</a:t>
            </a:r>
          </a:p>
          <a:p>
            <a:pPr lvl="3">
              <a:buNone/>
              <a:tabLst>
                <a:tab pos="2328863" algn="l"/>
                <a:tab pos="2954338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54</a:t>
            </a:r>
            <a:r>
              <a:rPr lang="en-US" altLang="zh-TW" sz="1600" baseline="-25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hex	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lw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$16, 50($7)</a:t>
            </a:r>
          </a:p>
          <a:p>
            <a:pPr lvl="3">
              <a:buNone/>
              <a:tabLst>
                <a:tab pos="2481263" algn="l"/>
                <a:tab pos="3132138" algn="l"/>
                <a:tab pos="3667125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…</a:t>
            </a:r>
          </a:p>
          <a:p>
            <a:pPr lvl="2" eaLnBrk="1" hangingPunct="1">
              <a:tabLst>
                <a:tab pos="2481263" algn="l"/>
                <a:tab pos="3132138" algn="l"/>
                <a:tab pos="3667125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Instructions to be invoked on an exception</a:t>
            </a:r>
          </a:p>
          <a:p>
            <a:pPr lvl="3" eaLnBrk="1" hangingPunct="1">
              <a:tabLst>
                <a:tab pos="2954338" algn="l"/>
                <a:tab pos="3494088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80000180</a:t>
            </a:r>
            <a:r>
              <a:rPr lang="en-US" altLang="zh-TW" sz="1600" baseline="-25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hex	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sw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$25, 1000($0)</a:t>
            </a:r>
          </a:p>
          <a:p>
            <a:pPr lvl="3">
              <a:buNone/>
              <a:tabLst>
                <a:tab pos="2954338" algn="l"/>
                <a:tab pos="3494088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80000184</a:t>
            </a:r>
            <a:r>
              <a:rPr lang="en-US" altLang="zh-TW" sz="1600" baseline="-25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hex	</a:t>
            </a:r>
            <a:r>
              <a:rPr lang="en-US" altLang="zh-TW" sz="1600" dirty="0" err="1">
                <a:latin typeface="Comic Sans MS" pitchFamily="66" charset="0"/>
                <a:ea typeface="標楷體" pitchFamily="65" charset="-120"/>
                <a:sym typeface="Symbol" pitchFamily="18" charset="2"/>
              </a:rPr>
              <a:t>sw</a:t>
            </a:r>
            <a:r>
              <a:rPr lang="en-US" altLang="zh-TW" sz="16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	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$26, 1004($0)</a:t>
            </a:r>
          </a:p>
          <a:p>
            <a:pPr lvl="3">
              <a:buNone/>
              <a:tabLst>
                <a:tab pos="2481263" algn="l"/>
                <a:tab pos="3132138" algn="l"/>
                <a:tab pos="3667125" algn="l"/>
              </a:tabLst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	…</a:t>
            </a:r>
          </a:p>
          <a:p>
            <a:pPr lvl="2" eaLnBrk="1" hangingPunct="1">
              <a:tabLst>
                <a:tab pos="2481263" algn="l"/>
                <a:tab pos="3132138" algn="l"/>
                <a:tab pos="3667125" algn="l"/>
              </a:tabLst>
            </a:pP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Assume an overflow exception occurs in the </a:t>
            </a:r>
            <a:r>
              <a:rPr lang="en-US" altLang="zh-TW" sz="1800" dirty="0">
                <a:latin typeface="Comic Sans MS" pitchFamily="66" charset="0"/>
                <a:ea typeface="標楷體" pitchFamily="65" charset="-120"/>
                <a:sym typeface="Symbol" pitchFamily="18" charset="2"/>
              </a:rPr>
              <a:t>add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</a:t>
            </a:r>
            <a:endParaRPr lang="en-US" altLang="zh-TW" sz="1800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4577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95</a:t>
            </a:fld>
            <a:endParaRPr lang="en-US" altLang="zh-TW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316038" y="6184588"/>
            <a:ext cx="65373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Fig. 4.67 The result of an exception due to arithmetic overflow in the </a:t>
            </a:r>
            <a:r>
              <a:rPr lang="en-US" altLang="zh-TW" sz="1400">
                <a:latin typeface="Comic Sans MS" pitchFamily="66" charset="0"/>
                <a:ea typeface="標楷體" pitchFamily="65" charset="-120"/>
              </a:rPr>
              <a:t>add</a:t>
            </a:r>
            <a:r>
              <a:rPr lang="en-US" altLang="zh-TW" sz="1400" b="1">
                <a:latin typeface="Times New Roman" pitchFamily="18" charset="0"/>
                <a:ea typeface="標楷體" pitchFamily="65" charset="-120"/>
              </a:rPr>
              <a:t> instruction.</a:t>
            </a:r>
          </a:p>
        </p:txBody>
      </p:sp>
      <p:pic>
        <p:nvPicPr>
          <p:cNvPr id="6" name="Picture 4" descr="f04-67-P374493-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14100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9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96</a:t>
            </a:fld>
            <a:endParaRPr lang="en-US" altLang="zh-TW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022600" y="969250"/>
            <a:ext cx="862013" cy="146050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475288" y="959725"/>
            <a:ext cx="482600" cy="15557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046913" y="951788"/>
            <a:ext cx="490537" cy="165100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160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276350" y="6146088"/>
            <a:ext cx="65373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4.67 The result of an exception due to arithmetic overflow in the </a:t>
            </a:r>
            <a:r>
              <a:rPr lang="en-US" altLang="zh-TW" sz="1400" dirty="0">
                <a:latin typeface="Comic Sans MS" pitchFamily="66" charset="0"/>
                <a:ea typeface="標楷體" pitchFamily="65" charset="-120"/>
              </a:rPr>
              <a:t>add</a:t>
            </a: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 instruction.</a:t>
            </a:r>
          </a:p>
        </p:txBody>
      </p:sp>
      <p:pic>
        <p:nvPicPr>
          <p:cNvPr id="11" name="Picture 8" descr="f04-67-P374493-bott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981950"/>
            <a:ext cx="8259763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5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97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Exceptions in a pipelined implementation (Cont.)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Multiple exceptions can occur simultaneously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prioritize the exceptions (by the hardware)</a:t>
            </a:r>
          </a:p>
          <a:p>
            <a:pPr lvl="1"/>
            <a:r>
              <a:rPr lang="en-US" altLang="zh-TW" sz="20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I/O device requests and hardware malfunctions are not associated with a specific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instruction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implementation has some flexibility as to when to interrupt the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pipeline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match the exception to the instruction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EPC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register captures the address of the interrupted instructions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he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Cause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register records all possible exceptions in a clock cycle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Knowing in which pipeline stage a type of exception can occur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 undefined instruction is discovered in the ID stage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Invoking the operating system occurs in the EX stage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difficulty of always associating the correct exception with the correct instruction in pipelined computers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Imprecise interrupt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imprecise exception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 interrupt or exception that is not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associated with the exact instruction that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was the cause </a:t>
            </a:r>
            <a:r>
              <a:rPr lang="en-US" altLang="zh-TW" sz="14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</a:t>
            </a:r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interrupt or exception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operating system will determine which instruction caused the problem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Precise interrupt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(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precise exception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)</a:t>
            </a:r>
          </a:p>
          <a:p>
            <a:pPr lvl="4"/>
            <a:r>
              <a:rPr lang="en-US" altLang="zh-TW" sz="14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 interrupt or exception that is always associated with the correct instruction</a:t>
            </a:r>
            <a:endParaRPr lang="en-US" altLang="zh-TW" sz="1400" i="1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842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DF747-B4A4-48C6-A727-02D6A30B6727}" type="slidenum">
              <a:rPr lang="en-US" altLang="zh-TW"/>
              <a:pPr/>
              <a:t>98</a:t>
            </a:fld>
            <a:endParaRPr lang="en-US" altLang="zh-TW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0688"/>
            <a:ext cx="8713788" cy="6259512"/>
          </a:xfrm>
        </p:spPr>
        <p:txBody>
          <a:bodyPr/>
          <a:lstStyle/>
          <a:p>
            <a:r>
              <a:rPr lang="en-US" altLang="zh-TW" sz="2400" dirty="0" smtClean="0">
                <a:ea typeface="標楷體" pitchFamily="65" charset="-120"/>
                <a:sym typeface="Symbol" pitchFamily="18" charset="2"/>
              </a:rPr>
              <a:t>The hardware and the operating system must work in conjunction to deal with exceptions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Hardware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stop the offending instruction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Let all prior instructions complete and flush all following instructions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set registers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EPC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 and </a:t>
            </a:r>
            <a:r>
              <a:rPr lang="en-US" altLang="zh-TW" sz="18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Cause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jump to a prearranged address</a:t>
            </a:r>
          </a:p>
          <a:p>
            <a:pPr lvl="1"/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Operating system</a:t>
            </a:r>
          </a:p>
          <a:p>
            <a:pPr lvl="2"/>
            <a:r>
              <a:rPr lang="en-US" altLang="zh-TW" sz="1800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look at the cause of the exception and act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appropriately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 an undefined instruction, hardware failure, or arithmetic overflow</a:t>
            </a:r>
          </a:p>
          <a:p>
            <a:pPr lvl="3"/>
            <a:r>
              <a:rPr lang="en-US" altLang="zh-TW" sz="1600" i="1" dirty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kill the program and return an indicator of the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reason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For an I/O device request or an OS service call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save the state of the program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perform the desired task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restore the program to continue execution</a:t>
            </a:r>
          </a:p>
          <a:p>
            <a:pPr lvl="3"/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To run another task in the case of I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/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O device requests</a:t>
            </a:r>
          </a:p>
          <a:p>
            <a:pPr lvl="2"/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The most frequent exceptions</a:t>
            </a:r>
          </a:p>
          <a:p>
            <a:pPr lvl="3"/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Page faults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and </a:t>
            </a: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TLB exceptions</a:t>
            </a:r>
            <a:endParaRPr lang="en-US" altLang="zh-TW" sz="1600" b="1" i="1" dirty="0">
              <a:latin typeface="Times New Roman" pitchFamily="18" charset="0"/>
              <a:ea typeface="標楷體" pitchFamily="65" charset="-12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04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A9328-A450-4B98-BC61-5E1D2D346E3A}" type="slidenum">
              <a:rPr lang="en-US" altLang="zh-TW">
                <a:solidFill>
                  <a:srgbClr val="000000"/>
                </a:solidFill>
              </a:rPr>
              <a:pPr/>
              <a:t>99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zh-TW" sz="4000" b="1" dirty="0" smtClean="0">
                <a:latin typeface="Bookman Old Style" pitchFamily="18" charset="0"/>
                <a:ea typeface="標楷體" pitchFamily="65" charset="-120"/>
              </a:rPr>
              <a:t>Parallelism via Instructions</a:t>
            </a:r>
            <a:endParaRPr lang="en-US" altLang="zh-TW" sz="4000" b="1" dirty="0">
              <a:latin typeface="Bookman Old Style" pitchFamily="18" charset="0"/>
              <a:ea typeface="標楷體" pitchFamily="65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34" y="1479647"/>
            <a:ext cx="5054984" cy="163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246095" y="2561346"/>
            <a:ext cx="260045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4.68 Static two-issue pipeline in operation.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4" y="3207982"/>
            <a:ext cx="5731921" cy="355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593474" y="6181001"/>
            <a:ext cx="208781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Char char="§"/>
              <a:defRPr kumimoji="1" sz="3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ebdings" pitchFamily="18" charset="2"/>
              <a:buChar char="ñ"/>
              <a:defRPr kumimoji="1" sz="28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«"/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ebdings" pitchFamily="18" charset="2"/>
              <a:buChar char="¯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 2" pitchFamily="18" charset="2"/>
              <a:buChar char="ð"/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TW" sz="1400" b="1" dirty="0">
                <a:latin typeface="Times New Roman" pitchFamily="18" charset="0"/>
                <a:ea typeface="標楷體" pitchFamily="65" charset="-120"/>
              </a:rPr>
              <a:t>Fig. 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4.69 A static two-issue </a:t>
            </a:r>
            <a:r>
              <a:rPr lang="en-US" altLang="zh-TW" sz="1400" b="1" dirty="0" err="1" smtClean="0">
                <a:latin typeface="Times New Roman" pitchFamily="18" charset="0"/>
                <a:ea typeface="標楷體" pitchFamily="65" charset="-120"/>
              </a:rPr>
              <a:t>datapath</a:t>
            </a:r>
            <a:r>
              <a:rPr lang="en-US" altLang="zh-TW" sz="1400" b="1" dirty="0" smtClean="0">
                <a:latin typeface="Times New Roman" pitchFamily="18" charset="0"/>
                <a:ea typeface="標楷體" pitchFamily="65" charset="-120"/>
              </a:rPr>
              <a:t>.</a:t>
            </a:r>
            <a:endParaRPr lang="en-US" altLang="zh-TW" sz="1400" b="1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7545110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_1">
  <a:themeElements>
    <a:clrScheme name="sample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sample_1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sample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ample_1">
  <a:themeElements>
    <a:clrScheme name="1_sample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sample_1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1_sample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sample_1">
  <a:themeElements>
    <a:clrScheme name="sample_1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sample_1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sample_1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_1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_1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11268</TotalTime>
  <Words>8420</Words>
  <Application>Microsoft Office PowerPoint</Application>
  <PresentationFormat>如螢幕大小 (4:3)</PresentationFormat>
  <Paragraphs>1388</Paragraphs>
  <Slides>109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109</vt:i4>
      </vt:variant>
    </vt:vector>
  </HeadingPairs>
  <TitlesOfParts>
    <vt:vector size="126" baseType="lpstr">
      <vt:lpstr>新細明體</vt:lpstr>
      <vt:lpstr>標楷體</vt:lpstr>
      <vt:lpstr>Arial</vt:lpstr>
      <vt:lpstr>Arial Black</vt:lpstr>
      <vt:lpstr>Bookman Old Style</vt:lpstr>
      <vt:lpstr>Comic Sans MS</vt:lpstr>
      <vt:lpstr>Courier New</vt:lpstr>
      <vt:lpstr>Symbol</vt:lpstr>
      <vt:lpstr>Times New Roman</vt:lpstr>
      <vt:lpstr>Webdings</vt:lpstr>
      <vt:lpstr>Wingdings</vt:lpstr>
      <vt:lpstr>Wingdings 2</vt:lpstr>
      <vt:lpstr>sample_1</vt:lpstr>
      <vt:lpstr>1_sample_1</vt:lpstr>
      <vt:lpstr>2_sample_1</vt:lpstr>
      <vt:lpstr>方程式</vt:lpstr>
      <vt:lpstr>點陣圖影像</vt:lpstr>
      <vt:lpstr>The Processor</vt:lpstr>
      <vt:lpstr>Outline</vt:lpstr>
      <vt:lpstr>Introduction</vt:lpstr>
      <vt:lpstr>PowerPoint 簡報</vt:lpstr>
      <vt:lpstr>PowerPoint 簡報</vt:lpstr>
      <vt:lpstr>PowerPoint 簡報</vt:lpstr>
      <vt:lpstr>Logic Design Conventions</vt:lpstr>
      <vt:lpstr>PowerPoint 簡報</vt:lpstr>
      <vt:lpstr>PowerPoint 簡報</vt:lpstr>
      <vt:lpstr>Building a Datapath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 Simple Implementation Scheme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An Overview of Pipelining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Pipelined Datapath and Control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Data Hazards: Forwarding versus Stalling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Control Hazards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Exceptions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Parallelism via Instructions</vt:lpstr>
      <vt:lpstr>PowerPoint 簡報</vt:lpstr>
      <vt:lpstr>PowerPoint 簡報</vt:lpstr>
      <vt:lpstr>PowerPoint 簡報</vt:lpstr>
      <vt:lpstr>Real Stuff: The ARM Cortex-A8 and Intel Core i7 Pipelines</vt:lpstr>
      <vt:lpstr>PowerPoint 簡報</vt:lpstr>
      <vt:lpstr>PowerPoint 簡報</vt:lpstr>
      <vt:lpstr>PowerPoint 簡報</vt:lpstr>
      <vt:lpstr>PowerPoint 簡報</vt:lpstr>
      <vt:lpstr>Fallacies and Pitfalls</vt:lpstr>
      <vt:lpstr>PowerPoint 簡報</vt:lpstr>
    </vt:vector>
  </TitlesOfParts>
  <Company>csie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Topics Overview</dc:title>
  <dc:creator>Monlin</dc:creator>
  <cp:lastModifiedBy>Catherine</cp:lastModifiedBy>
  <cp:revision>591</cp:revision>
  <dcterms:created xsi:type="dcterms:W3CDTF">2004-07-21T06:38:58Z</dcterms:created>
  <dcterms:modified xsi:type="dcterms:W3CDTF">2015-11-24T12:52:02Z</dcterms:modified>
</cp:coreProperties>
</file>